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g" ContentType="image/jpg"/>
  <Override PartName="/ppt/notesSlides/notesSlide9.xml" ContentType="application/vnd.openxmlformats-officedocument.presentationml.notesSlide+xml"/>
  <Override PartName="/ppt/media/image16.jpg" ContentType="image/jpg"/>
  <Override PartName="/ppt/notesSlides/notesSlide10.xml" ContentType="application/vnd.openxmlformats-officedocument.presentationml.notesSlide+xml"/>
  <Override PartName="/ppt/media/image17.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2.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24.jpg" ContentType="image/jpg"/>
  <Override PartName="/ppt/notesSlides/notesSlide19.xml" ContentType="application/vnd.openxmlformats-officedocument.presentationml.notesSlide+xml"/>
  <Override PartName="/ppt/media/image25.jpg" ContentType="image/jpg"/>
  <Override PartName="/ppt/notesSlides/notesSlide20.xml" ContentType="application/vnd.openxmlformats-officedocument.presentationml.notesSlide+xml"/>
  <Override PartName="/ppt/media/image29.jpg" ContentType="image/jp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2.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35.jpg" ContentType="image/jpg"/>
  <Override PartName="/ppt/media/image36.jpg" ContentType="image/jpg"/>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7.jpg" ContentType="image/jpg"/>
  <Override PartName="/ppt/notesSlides/notesSlide35.xml" ContentType="application/vnd.openxmlformats-officedocument.presentationml.notesSlide+xml"/>
  <Override PartName="/ppt/media/image38.jpg" ContentType="image/jp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49"/>
  </p:notesMasterIdLst>
  <p:sldIdLst>
    <p:sldId id="296" r:id="rId5"/>
    <p:sldId id="343" r:id="rId6"/>
    <p:sldId id="257" r:id="rId7"/>
    <p:sldId id="344" r:id="rId8"/>
    <p:sldId id="345" r:id="rId9"/>
    <p:sldId id="346" r:id="rId10"/>
    <p:sldId id="259" r:id="rId11"/>
    <p:sldId id="260" r:id="rId12"/>
    <p:sldId id="261" r:id="rId13"/>
    <p:sldId id="262" r:id="rId14"/>
    <p:sldId id="443" r:id="rId15"/>
    <p:sldId id="263" r:id="rId16"/>
    <p:sldId id="264" r:id="rId17"/>
    <p:sldId id="265" r:id="rId18"/>
    <p:sldId id="266" r:id="rId19"/>
    <p:sldId id="513" r:id="rId20"/>
    <p:sldId id="794" r:id="rId21"/>
    <p:sldId id="268" r:id="rId22"/>
    <p:sldId id="269" r:id="rId23"/>
    <p:sldId id="270" r:id="rId24"/>
    <p:sldId id="795" r:id="rId25"/>
    <p:sldId id="796" r:id="rId26"/>
    <p:sldId id="272" r:id="rId27"/>
    <p:sldId id="797" r:id="rId28"/>
    <p:sldId id="798" r:id="rId29"/>
    <p:sldId id="274" r:id="rId30"/>
    <p:sldId id="799" r:id="rId31"/>
    <p:sldId id="800" r:id="rId32"/>
    <p:sldId id="276" r:id="rId33"/>
    <p:sldId id="277" r:id="rId34"/>
    <p:sldId id="278" r:id="rId35"/>
    <p:sldId id="279" r:id="rId36"/>
    <p:sldId id="280" r:id="rId37"/>
    <p:sldId id="281" r:id="rId38"/>
    <p:sldId id="282" r:id="rId39"/>
    <p:sldId id="801" r:id="rId40"/>
    <p:sldId id="285" r:id="rId41"/>
    <p:sldId id="294" r:id="rId42"/>
    <p:sldId id="790" r:id="rId43"/>
    <p:sldId id="791" r:id="rId44"/>
    <p:sldId id="351" r:id="rId45"/>
    <p:sldId id="792" r:id="rId46"/>
    <p:sldId id="793" r:id="rId47"/>
    <p:sldId id="295" r:id="rId4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 userDrawn="1">
          <p15:clr>
            <a:srgbClr val="A4A3A4"/>
          </p15:clr>
        </p15:guide>
        <p15:guide id="2" pos="192" userDrawn="1">
          <p15:clr>
            <a:srgbClr val="A4A3A4"/>
          </p15:clr>
        </p15:guide>
        <p15:guide id="3" orient="horz" pos="1008"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1"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73737"/>
    <a:srgbClr val="9F5900"/>
    <a:srgbClr val="851910"/>
    <a:srgbClr val="243365"/>
    <a:srgbClr val="213164"/>
    <a:srgbClr val="DDE8FF"/>
    <a:srgbClr val="FFB900"/>
    <a:srgbClr val="7FBA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5BE292-83E3-3E9B-EA6F-5E3EFAC7A4DC}" v="1" dt="2025-02-27T02:35:42.017"/>
  </p1510:revLst>
</p1510:revInfo>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12" autoAdjust="0"/>
    <p:restoredTop sz="88497" autoAdjust="0"/>
  </p:normalViewPr>
  <p:slideViewPr>
    <p:cSldViewPr snapToGrid="0">
      <p:cViewPr varScale="1">
        <p:scale>
          <a:sx n="69" d="100"/>
          <a:sy n="69" d="100"/>
        </p:scale>
        <p:origin x="1186" y="101"/>
      </p:cViewPr>
      <p:guideLst>
        <p:guide orient="horz" pos="720"/>
        <p:guide pos="192"/>
        <p:guide orient="horz" pos="10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66" Type="http://schemas.microsoft.com/office/2016/11/relationships/changesInfo" Target="changesInfos/changesInfo1.xml"/><Relationship Id="rId5" Type="http://schemas.openxmlformats.org/officeDocument/2006/relationships/slide" Target="slides/slide1.xml"/><Relationship Id="rId61"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shmi Mishra" userId="S::rmishra@edunetfoundation.org::6469e6c3-66fa-4f4f-9c10-a71ac4161bf2" providerId="AD" clId="Web-{D7035315-F304-F69B-8734-6FD41E45E4FD}"/>
    <pc:docChg chg="addSld delSld modSld">
      <pc:chgData name="Rashmi Mishra" userId="S::rmishra@edunetfoundation.org::6469e6c3-66fa-4f4f-9c10-a71ac4161bf2" providerId="AD" clId="Web-{D7035315-F304-F69B-8734-6FD41E45E4FD}" dt="2024-07-26T04:12:11.736" v="13" actId="20577"/>
      <pc:docMkLst>
        <pc:docMk/>
      </pc:docMkLst>
      <pc:sldChg chg="modSp">
        <pc:chgData name="Rashmi Mishra" userId="S::rmishra@edunetfoundation.org::6469e6c3-66fa-4f4f-9c10-a71ac4161bf2" providerId="AD" clId="Web-{D7035315-F304-F69B-8734-6FD41E45E4FD}" dt="2024-07-26T04:12:11.736" v="13" actId="20577"/>
        <pc:sldMkLst>
          <pc:docMk/>
          <pc:sldMk cId="2271667521" sldId="344"/>
        </pc:sldMkLst>
      </pc:sldChg>
      <pc:sldChg chg="add del">
        <pc:chgData name="Rashmi Mishra" userId="S::rmishra@edunetfoundation.org::6469e6c3-66fa-4f4f-9c10-a71ac4161bf2" providerId="AD" clId="Web-{D7035315-F304-F69B-8734-6FD41E45E4FD}" dt="2024-07-26T04:12:02.720" v="7"/>
        <pc:sldMkLst>
          <pc:docMk/>
          <pc:sldMk cId="925782182" sldId="354"/>
        </pc:sldMkLst>
      </pc:sldChg>
    </pc:docChg>
  </pc:docChgLst>
  <pc:docChgLst>
    <pc:chgData name="Adarsh Patel" userId="S::apatel@edunetfoundation.org::ea0fc982-2b7f-4f44-acc9-c4f522911b08" providerId="AD" clId="Web-{3354ACC1-4558-6214-CC00-47508C841682}"/>
    <pc:docChg chg="sldOrd">
      <pc:chgData name="Adarsh Patel" userId="S::apatel@edunetfoundation.org::ea0fc982-2b7f-4f44-acc9-c4f522911b08" providerId="AD" clId="Web-{3354ACC1-4558-6214-CC00-47508C841682}" dt="2024-10-08T08:05:47.777" v="1"/>
      <pc:docMkLst>
        <pc:docMk/>
      </pc:docMkLst>
      <pc:sldChg chg="ord">
        <pc:chgData name="Adarsh Patel" userId="S::apatel@edunetfoundation.org::ea0fc982-2b7f-4f44-acc9-c4f522911b08" providerId="AD" clId="Web-{3354ACC1-4558-6214-CC00-47508C841682}" dt="2024-10-08T08:05:47.777" v="1"/>
        <pc:sldMkLst>
          <pc:docMk/>
          <pc:sldMk cId="485899731" sldId="345"/>
        </pc:sldMkLst>
      </pc:sldChg>
    </pc:docChg>
  </pc:docChgLst>
  <pc:docChgLst>
    <pc:chgData name="Bharti Verma" userId="S::bharti@edunetfoundation.org::7790c979-ffe3-4e81-aa39-2838f39e987c" providerId="AD" clId="Web-{9E5BE292-83E3-3E9B-EA6F-5E3EFAC7A4DC}"/>
    <pc:docChg chg="modSld">
      <pc:chgData name="Bharti Verma" userId="S::bharti@edunetfoundation.org::7790c979-ffe3-4e81-aa39-2838f39e987c" providerId="AD" clId="Web-{9E5BE292-83E3-3E9B-EA6F-5E3EFAC7A4DC}" dt="2025-02-27T02:35:42.017" v="0" actId="1076"/>
      <pc:docMkLst>
        <pc:docMk/>
      </pc:docMkLst>
      <pc:sldChg chg="modSp">
        <pc:chgData name="Bharti Verma" userId="S::bharti@edunetfoundation.org::7790c979-ffe3-4e81-aa39-2838f39e987c" providerId="AD" clId="Web-{9E5BE292-83E3-3E9B-EA6F-5E3EFAC7A4DC}" dt="2025-02-27T02:35:42.017" v="0" actId="1076"/>
        <pc:sldMkLst>
          <pc:docMk/>
          <pc:sldMk cId="2271667521" sldId="344"/>
        </pc:sldMkLst>
        <pc:spChg chg="mod">
          <ac:chgData name="Bharti Verma" userId="S::bharti@edunetfoundation.org::7790c979-ffe3-4e81-aa39-2838f39e987c" providerId="AD" clId="Web-{9E5BE292-83E3-3E9B-EA6F-5E3EFAC7A4DC}" dt="2025-02-27T02:35:42.017" v="0" actId="1076"/>
          <ac:spMkLst>
            <pc:docMk/>
            <pc:sldMk cId="2271667521" sldId="344"/>
            <ac:spMk id="5" creationId="{71D5B32E-9903-E5D7-EFF6-AD87B7B7CA16}"/>
          </ac:spMkLst>
        </pc:spChg>
      </pc:sldChg>
    </pc:docChg>
  </pc:docChgLst>
  <pc:docChgLst>
    <pc:chgData name="Rashmi Mishra" userId="S::rmishra@edunetfoundation.org::6469e6c3-66fa-4f4f-9c10-a71ac4161bf2" providerId="AD" clId="Web-{EDBEA17D-E902-F78D-5F6E-C03879885471}"/>
    <pc:docChg chg="modSld">
      <pc:chgData name="Rashmi Mishra" userId="S::rmishra@edunetfoundation.org::6469e6c3-66fa-4f4f-9c10-a71ac4161bf2" providerId="AD" clId="Web-{EDBEA17D-E902-F78D-5F6E-C03879885471}" dt="2024-10-18T06:49:28.576" v="0"/>
      <pc:docMkLst>
        <pc:docMk/>
      </pc:docMkLst>
      <pc:sldChg chg="delSp">
        <pc:chgData name="Rashmi Mishra" userId="S::rmishra@edunetfoundation.org::6469e6c3-66fa-4f4f-9c10-a71ac4161bf2" providerId="AD" clId="Web-{EDBEA17D-E902-F78D-5F6E-C03879885471}" dt="2024-10-18T06:49:28.576" v="0"/>
        <pc:sldMkLst>
          <pc:docMk/>
          <pc:sldMk cId="0" sldId="260"/>
        </pc:sldMkLst>
      </pc:sldChg>
    </pc:docChg>
  </pc:docChgLst>
  <pc:docChgLst>
    <pc:chgData name="Vidya Sagar Mekapothula" userId="S::vidyasagar@edunetfoundation.org::8e617b8d-eef4-4db5-97ba-aeb9e652e837" providerId="AD" clId="Web-{239BE4C6-48E1-A6D0-6AB7-29A5905C8EA3}"/>
    <pc:docChg chg="modSld">
      <pc:chgData name="Vidya Sagar Mekapothula" userId="S::vidyasagar@edunetfoundation.org::8e617b8d-eef4-4db5-97ba-aeb9e652e837" providerId="AD" clId="Web-{239BE4C6-48E1-A6D0-6AB7-29A5905C8EA3}" dt="2024-06-24T09:11:50.707" v="0"/>
      <pc:docMkLst>
        <pc:docMk/>
      </pc:docMkLst>
      <pc:sldChg chg="modNotes">
        <pc:chgData name="Vidya Sagar Mekapothula" userId="S::vidyasagar@edunetfoundation.org::8e617b8d-eef4-4db5-97ba-aeb9e652e837" providerId="AD" clId="Web-{239BE4C6-48E1-A6D0-6AB7-29A5905C8EA3}" dt="2024-06-24T09:11:50.707" v="0"/>
        <pc:sldMkLst>
          <pc:docMk/>
          <pc:sldMk cId="0" sldId="257"/>
        </pc:sldMkLst>
      </pc:sldChg>
    </pc:docChg>
  </pc:docChgLst>
  <pc:docChgLst>
    <pc:chgData name="Rashmi Mishra" userId="S::rmishra@edunetfoundation.org::6469e6c3-66fa-4f4f-9c10-a71ac4161bf2" providerId="AD" clId="Web-{F3BCAD98-53F8-03B4-F658-85D3824353D6}"/>
    <pc:docChg chg="addSld delSld modSld">
      <pc:chgData name="Rashmi Mishra" userId="S::rmishra@edunetfoundation.org::6469e6c3-66fa-4f4f-9c10-a71ac4161bf2" providerId="AD" clId="Web-{F3BCAD98-53F8-03B4-F658-85D3824353D6}" dt="2024-07-15T07:58:32.783" v="845"/>
      <pc:docMkLst>
        <pc:docMk/>
      </pc:docMkLst>
      <pc:sldChg chg="addSp modSp">
        <pc:chgData name="Rashmi Mishra" userId="S::rmishra@edunetfoundation.org::6469e6c3-66fa-4f4f-9c10-a71ac4161bf2" providerId="AD" clId="Web-{F3BCAD98-53F8-03B4-F658-85D3824353D6}" dt="2024-07-15T07:09:16.987" v="440" actId="1076"/>
        <pc:sldMkLst>
          <pc:docMk/>
          <pc:sldMk cId="0" sldId="257"/>
        </pc:sldMkLst>
      </pc:sldChg>
      <pc:sldChg chg="addSp delSp modSp modNotes">
        <pc:chgData name="Rashmi Mishra" userId="S::rmishra@edunetfoundation.org::6469e6c3-66fa-4f4f-9c10-a71ac4161bf2" providerId="AD" clId="Web-{F3BCAD98-53F8-03B4-F658-85D3824353D6}" dt="2024-07-15T07:19:18.846" v="582"/>
        <pc:sldMkLst>
          <pc:docMk/>
          <pc:sldMk cId="0" sldId="260"/>
        </pc:sldMkLst>
      </pc:sldChg>
      <pc:sldChg chg="addSp delSp modSp modNotes">
        <pc:chgData name="Rashmi Mishra" userId="S::rmishra@edunetfoundation.org::6469e6c3-66fa-4f4f-9c10-a71ac4161bf2" providerId="AD" clId="Web-{F3BCAD98-53F8-03B4-F658-85D3824353D6}" dt="2024-07-15T07:19:27.971" v="584"/>
        <pc:sldMkLst>
          <pc:docMk/>
          <pc:sldMk cId="0" sldId="261"/>
        </pc:sldMkLst>
      </pc:sldChg>
      <pc:sldChg chg="addSp delSp modSp modNotes">
        <pc:chgData name="Rashmi Mishra" userId="S::rmishra@edunetfoundation.org::6469e6c3-66fa-4f4f-9c10-a71ac4161bf2" providerId="AD" clId="Web-{F3BCAD98-53F8-03B4-F658-85D3824353D6}" dt="2024-07-15T07:19:39.127" v="586"/>
        <pc:sldMkLst>
          <pc:docMk/>
          <pc:sldMk cId="0" sldId="262"/>
        </pc:sldMkLst>
      </pc:sldChg>
      <pc:sldChg chg="modNotes">
        <pc:chgData name="Rashmi Mishra" userId="S::rmishra@edunetfoundation.org::6469e6c3-66fa-4f4f-9c10-a71ac4161bf2" providerId="AD" clId="Web-{F3BCAD98-53F8-03B4-F658-85D3824353D6}" dt="2024-07-15T07:19:51.940" v="587"/>
        <pc:sldMkLst>
          <pc:docMk/>
          <pc:sldMk cId="0" sldId="263"/>
        </pc:sldMkLst>
      </pc:sldChg>
      <pc:sldChg chg="addSp delSp modSp modNotes">
        <pc:chgData name="Rashmi Mishra" userId="S::rmishra@edunetfoundation.org::6469e6c3-66fa-4f4f-9c10-a71ac4161bf2" providerId="AD" clId="Web-{F3BCAD98-53F8-03B4-F658-85D3824353D6}" dt="2024-07-15T07:20:05.409" v="589"/>
        <pc:sldMkLst>
          <pc:docMk/>
          <pc:sldMk cId="0" sldId="264"/>
        </pc:sldMkLst>
      </pc:sldChg>
      <pc:sldChg chg="addSp delSp modSp modNotes">
        <pc:chgData name="Rashmi Mishra" userId="S::rmishra@edunetfoundation.org::6469e6c3-66fa-4f4f-9c10-a71ac4161bf2" providerId="AD" clId="Web-{F3BCAD98-53F8-03B4-F658-85D3824353D6}" dt="2024-07-15T07:20:14.347" v="590"/>
        <pc:sldMkLst>
          <pc:docMk/>
          <pc:sldMk cId="0" sldId="265"/>
        </pc:sldMkLst>
      </pc:sldChg>
      <pc:sldChg chg="addSp delSp modSp modNotes">
        <pc:chgData name="Rashmi Mishra" userId="S::rmishra@edunetfoundation.org::6469e6c3-66fa-4f4f-9c10-a71ac4161bf2" providerId="AD" clId="Web-{F3BCAD98-53F8-03B4-F658-85D3824353D6}" dt="2024-07-15T07:20:23.675" v="592"/>
        <pc:sldMkLst>
          <pc:docMk/>
          <pc:sldMk cId="0" sldId="266"/>
        </pc:sldMkLst>
      </pc:sldChg>
      <pc:sldChg chg="delSp modSp del modNotes">
        <pc:chgData name="Rashmi Mishra" userId="S::rmishra@edunetfoundation.org::6469e6c3-66fa-4f4f-9c10-a71ac4161bf2" providerId="AD" clId="Web-{F3BCAD98-53F8-03B4-F658-85D3824353D6}" dt="2024-07-15T06:55:44.139" v="314"/>
        <pc:sldMkLst>
          <pc:docMk/>
          <pc:sldMk cId="0" sldId="267"/>
        </pc:sldMkLst>
      </pc:sldChg>
      <pc:sldChg chg="addSp delSp modSp">
        <pc:chgData name="Rashmi Mishra" userId="S::rmishra@edunetfoundation.org::6469e6c3-66fa-4f4f-9c10-a71ac4161bf2" providerId="AD" clId="Web-{F3BCAD98-53F8-03B4-F658-85D3824353D6}" dt="2024-07-15T07:14:13.557" v="523"/>
        <pc:sldMkLst>
          <pc:docMk/>
          <pc:sldMk cId="0" sldId="268"/>
        </pc:sldMkLst>
      </pc:sldChg>
      <pc:sldChg chg="addSp">
        <pc:chgData name="Rashmi Mishra" userId="S::rmishra@edunetfoundation.org::6469e6c3-66fa-4f4f-9c10-a71ac4161bf2" providerId="AD" clId="Web-{F3BCAD98-53F8-03B4-F658-85D3824353D6}" dt="2024-07-15T07:09:43.550" v="448"/>
        <pc:sldMkLst>
          <pc:docMk/>
          <pc:sldMk cId="0" sldId="269"/>
        </pc:sldMkLst>
      </pc:sldChg>
      <pc:sldChg chg="addSp">
        <pc:chgData name="Rashmi Mishra" userId="S::rmishra@edunetfoundation.org::6469e6c3-66fa-4f4f-9c10-a71ac4161bf2" providerId="AD" clId="Web-{F3BCAD98-53F8-03B4-F658-85D3824353D6}" dt="2024-07-15T07:09:46.019" v="449"/>
        <pc:sldMkLst>
          <pc:docMk/>
          <pc:sldMk cId="0" sldId="270"/>
        </pc:sldMkLst>
      </pc:sldChg>
      <pc:sldChg chg="delSp modSp del modNotes">
        <pc:chgData name="Rashmi Mishra" userId="S::rmishra@edunetfoundation.org::6469e6c3-66fa-4f4f-9c10-a71ac4161bf2" providerId="AD" clId="Web-{F3BCAD98-53F8-03B4-F658-85D3824353D6}" dt="2024-07-15T06:58:05.674" v="342"/>
        <pc:sldMkLst>
          <pc:docMk/>
          <pc:sldMk cId="0" sldId="271"/>
        </pc:sldMkLst>
      </pc:sldChg>
      <pc:sldChg chg="addSp">
        <pc:chgData name="Rashmi Mishra" userId="S::rmishra@edunetfoundation.org::6469e6c3-66fa-4f4f-9c10-a71ac4161bf2" providerId="AD" clId="Web-{F3BCAD98-53F8-03B4-F658-85D3824353D6}" dt="2024-07-15T07:09:49.660" v="450"/>
        <pc:sldMkLst>
          <pc:docMk/>
          <pc:sldMk cId="0" sldId="272"/>
        </pc:sldMkLst>
      </pc:sldChg>
      <pc:sldChg chg="delSp modSp del modNotes">
        <pc:chgData name="Rashmi Mishra" userId="S::rmishra@edunetfoundation.org::6469e6c3-66fa-4f4f-9c10-a71ac4161bf2" providerId="AD" clId="Web-{F3BCAD98-53F8-03B4-F658-85D3824353D6}" dt="2024-07-15T06:59:29.739" v="364"/>
        <pc:sldMkLst>
          <pc:docMk/>
          <pc:sldMk cId="0" sldId="273"/>
        </pc:sldMkLst>
      </pc:sldChg>
      <pc:sldChg chg="addSp delSp modSp">
        <pc:chgData name="Rashmi Mishra" userId="S::rmishra@edunetfoundation.org::6469e6c3-66fa-4f4f-9c10-a71ac4161bf2" providerId="AD" clId="Web-{F3BCAD98-53F8-03B4-F658-85D3824353D6}" dt="2024-07-15T07:14:46.620" v="534"/>
        <pc:sldMkLst>
          <pc:docMk/>
          <pc:sldMk cId="0" sldId="274"/>
        </pc:sldMkLst>
      </pc:sldChg>
      <pc:sldChg chg="delSp modSp del modNotes">
        <pc:chgData name="Rashmi Mishra" userId="S::rmishra@edunetfoundation.org::6469e6c3-66fa-4f4f-9c10-a71ac4161bf2" providerId="AD" clId="Web-{F3BCAD98-53F8-03B4-F658-85D3824353D6}" dt="2024-07-15T07:00:45.365" v="385"/>
        <pc:sldMkLst>
          <pc:docMk/>
          <pc:sldMk cId="0" sldId="275"/>
        </pc:sldMkLst>
      </pc:sldChg>
      <pc:sldChg chg="addSp delSp modSp">
        <pc:chgData name="Rashmi Mishra" userId="S::rmishra@edunetfoundation.org::6469e6c3-66fa-4f4f-9c10-a71ac4161bf2" providerId="AD" clId="Web-{F3BCAD98-53F8-03B4-F658-85D3824353D6}" dt="2024-07-15T07:15:12.293" v="543"/>
        <pc:sldMkLst>
          <pc:docMk/>
          <pc:sldMk cId="0" sldId="276"/>
        </pc:sldMkLst>
      </pc:sldChg>
      <pc:sldChg chg="addSp delSp modSp modNotes">
        <pc:chgData name="Rashmi Mishra" userId="S::rmishra@edunetfoundation.org::6469e6c3-66fa-4f4f-9c10-a71ac4161bf2" providerId="AD" clId="Web-{F3BCAD98-53F8-03B4-F658-85D3824353D6}" dt="2024-07-15T07:22:46.804" v="601"/>
        <pc:sldMkLst>
          <pc:docMk/>
          <pc:sldMk cId="0" sldId="278"/>
        </pc:sldMkLst>
      </pc:sldChg>
      <pc:sldChg chg="addSp modSp modNotes">
        <pc:chgData name="Rashmi Mishra" userId="S::rmishra@edunetfoundation.org::6469e6c3-66fa-4f4f-9c10-a71ac4161bf2" providerId="AD" clId="Web-{F3BCAD98-53F8-03B4-F658-85D3824353D6}" dt="2024-07-15T07:23:43.993" v="620"/>
        <pc:sldMkLst>
          <pc:docMk/>
          <pc:sldMk cId="0" sldId="279"/>
        </pc:sldMkLst>
      </pc:sldChg>
      <pc:sldChg chg="modNotes">
        <pc:chgData name="Rashmi Mishra" userId="S::rmishra@edunetfoundation.org::6469e6c3-66fa-4f4f-9c10-a71ac4161bf2" providerId="AD" clId="Web-{F3BCAD98-53F8-03B4-F658-85D3824353D6}" dt="2024-07-15T07:50:43.834" v="742"/>
        <pc:sldMkLst>
          <pc:docMk/>
          <pc:sldMk cId="0" sldId="280"/>
        </pc:sldMkLst>
      </pc:sldChg>
      <pc:sldChg chg="addSp delSp modSp modNotes">
        <pc:chgData name="Rashmi Mishra" userId="S::rmishra@edunetfoundation.org::6469e6c3-66fa-4f4f-9c10-a71ac4161bf2" providerId="AD" clId="Web-{F3BCAD98-53F8-03B4-F658-85D3824353D6}" dt="2024-07-15T07:51:03.538" v="749"/>
        <pc:sldMkLst>
          <pc:docMk/>
          <pc:sldMk cId="0" sldId="281"/>
        </pc:sldMkLst>
      </pc:sldChg>
      <pc:sldChg chg="addSp delSp modSp modNotes">
        <pc:chgData name="Rashmi Mishra" userId="S::rmishra@edunetfoundation.org::6469e6c3-66fa-4f4f-9c10-a71ac4161bf2" providerId="AD" clId="Web-{F3BCAD98-53F8-03B4-F658-85D3824353D6}" dt="2024-07-15T07:46:04.812" v="730"/>
        <pc:sldMkLst>
          <pc:docMk/>
          <pc:sldMk cId="0" sldId="282"/>
        </pc:sldMkLst>
      </pc:sldChg>
      <pc:sldChg chg="addSp delSp modSp del">
        <pc:chgData name="Rashmi Mishra" userId="S::rmishra@edunetfoundation.org::6469e6c3-66fa-4f4f-9c10-a71ac4161bf2" providerId="AD" clId="Web-{F3BCAD98-53F8-03B4-F658-85D3824353D6}" dt="2024-07-15T07:02:08.008" v="410"/>
        <pc:sldMkLst>
          <pc:docMk/>
          <pc:sldMk cId="0" sldId="284"/>
        </pc:sldMkLst>
      </pc:sldChg>
      <pc:sldChg chg="addSp delSp modSp modNotes">
        <pc:chgData name="Rashmi Mishra" userId="S::rmishra@edunetfoundation.org::6469e6c3-66fa-4f4f-9c10-a71ac4161bf2" providerId="AD" clId="Web-{F3BCAD98-53F8-03B4-F658-85D3824353D6}" dt="2024-07-15T07:58:14.704" v="840"/>
        <pc:sldMkLst>
          <pc:docMk/>
          <pc:sldMk cId="0" sldId="285"/>
        </pc:sldMkLst>
      </pc:sldChg>
      <pc:sldChg chg="addSp delSp modSp del modNotes">
        <pc:chgData name="Rashmi Mishra" userId="S::rmishra@edunetfoundation.org::6469e6c3-66fa-4f4f-9c10-a71ac4161bf2" providerId="AD" clId="Web-{F3BCAD98-53F8-03B4-F658-85D3824353D6}" dt="2024-07-15T07:55:55.592" v="819"/>
        <pc:sldMkLst>
          <pc:docMk/>
          <pc:sldMk cId="0" sldId="286"/>
        </pc:sldMkLst>
      </pc:sldChg>
      <pc:sldChg chg="del modNotes">
        <pc:chgData name="Rashmi Mishra" userId="S::rmishra@edunetfoundation.org::6469e6c3-66fa-4f4f-9c10-a71ac4161bf2" providerId="AD" clId="Web-{F3BCAD98-53F8-03B4-F658-85D3824353D6}" dt="2024-07-15T07:56:55.515" v="831"/>
        <pc:sldMkLst>
          <pc:docMk/>
          <pc:sldMk cId="0" sldId="287"/>
        </pc:sldMkLst>
      </pc:sldChg>
      <pc:sldChg chg="modSp del modNotes">
        <pc:chgData name="Rashmi Mishra" userId="S::rmishra@edunetfoundation.org::6469e6c3-66fa-4f4f-9c10-a71ac4161bf2" providerId="AD" clId="Web-{F3BCAD98-53F8-03B4-F658-85D3824353D6}" dt="2024-07-15T07:56:57.421" v="832"/>
        <pc:sldMkLst>
          <pc:docMk/>
          <pc:sldMk cId="0" sldId="288"/>
        </pc:sldMkLst>
      </pc:sldChg>
      <pc:sldChg chg="del modNotes">
        <pc:chgData name="Rashmi Mishra" userId="S::rmishra@edunetfoundation.org::6469e6c3-66fa-4f4f-9c10-a71ac4161bf2" providerId="AD" clId="Web-{F3BCAD98-53F8-03B4-F658-85D3824353D6}" dt="2024-07-15T07:56:58.359" v="833"/>
        <pc:sldMkLst>
          <pc:docMk/>
          <pc:sldMk cId="0" sldId="289"/>
        </pc:sldMkLst>
      </pc:sldChg>
      <pc:sldChg chg="del modNotes">
        <pc:chgData name="Rashmi Mishra" userId="S::rmishra@edunetfoundation.org::6469e6c3-66fa-4f4f-9c10-a71ac4161bf2" providerId="AD" clId="Web-{F3BCAD98-53F8-03B4-F658-85D3824353D6}" dt="2024-07-15T07:56:59.062" v="834"/>
        <pc:sldMkLst>
          <pc:docMk/>
          <pc:sldMk cId="0" sldId="290"/>
        </pc:sldMkLst>
      </pc:sldChg>
      <pc:sldChg chg="del">
        <pc:chgData name="Rashmi Mishra" userId="S::rmishra@edunetfoundation.org::6469e6c3-66fa-4f4f-9c10-a71ac4161bf2" providerId="AD" clId="Web-{F3BCAD98-53F8-03B4-F658-85D3824353D6}" dt="2024-07-15T07:53:15.541" v="804"/>
        <pc:sldMkLst>
          <pc:docMk/>
          <pc:sldMk cId="0" sldId="291"/>
        </pc:sldMkLst>
      </pc:sldChg>
      <pc:sldChg chg="del">
        <pc:chgData name="Rashmi Mishra" userId="S::rmishra@edunetfoundation.org::6469e6c3-66fa-4f4f-9c10-a71ac4161bf2" providerId="AD" clId="Web-{F3BCAD98-53F8-03B4-F658-85D3824353D6}" dt="2024-07-15T07:53:16.103" v="805"/>
        <pc:sldMkLst>
          <pc:docMk/>
          <pc:sldMk cId="0" sldId="292"/>
        </pc:sldMkLst>
      </pc:sldChg>
      <pc:sldChg chg="del">
        <pc:chgData name="Rashmi Mishra" userId="S::rmishra@edunetfoundation.org::6469e6c3-66fa-4f4f-9c10-a71ac4161bf2" providerId="AD" clId="Web-{F3BCAD98-53F8-03B4-F658-85D3824353D6}" dt="2024-07-15T07:53:16.588" v="806"/>
        <pc:sldMkLst>
          <pc:docMk/>
          <pc:sldMk cId="0" sldId="293"/>
        </pc:sldMkLst>
      </pc:sldChg>
      <pc:sldChg chg="modNotes">
        <pc:chgData name="Rashmi Mishra" userId="S::rmishra@edunetfoundation.org::6469e6c3-66fa-4f4f-9c10-a71ac4161bf2" providerId="AD" clId="Web-{F3BCAD98-53F8-03B4-F658-85D3824353D6}" dt="2024-07-15T07:18:04.047" v="579"/>
        <pc:sldMkLst>
          <pc:docMk/>
          <pc:sldMk cId="0" sldId="296"/>
        </pc:sldMkLst>
      </pc:sldChg>
      <pc:sldChg chg="modNotes">
        <pc:chgData name="Rashmi Mishra" userId="S::rmishra@edunetfoundation.org::6469e6c3-66fa-4f4f-9c10-a71ac4161bf2" providerId="AD" clId="Web-{F3BCAD98-53F8-03B4-F658-85D3824353D6}" dt="2024-07-15T07:50:14.661" v="735"/>
        <pc:sldMkLst>
          <pc:docMk/>
          <pc:sldMk cId="4228984833" sldId="343"/>
        </pc:sldMkLst>
      </pc:sldChg>
      <pc:sldChg chg="modNotes">
        <pc:chgData name="Rashmi Mishra" userId="S::rmishra@edunetfoundation.org::6469e6c3-66fa-4f4f-9c10-a71ac4161bf2" providerId="AD" clId="Web-{F3BCAD98-53F8-03B4-F658-85D3824353D6}" dt="2024-07-15T07:33:24.902" v="676"/>
        <pc:sldMkLst>
          <pc:docMk/>
          <pc:sldMk cId="2271667521" sldId="344"/>
        </pc:sldMkLst>
      </pc:sldChg>
      <pc:sldChg chg="modNotes">
        <pc:chgData name="Rashmi Mishra" userId="S::rmishra@edunetfoundation.org::6469e6c3-66fa-4f4f-9c10-a71ac4161bf2" providerId="AD" clId="Web-{F3BCAD98-53F8-03B4-F658-85D3824353D6}" dt="2024-07-15T06:48:25.488" v="283"/>
        <pc:sldMkLst>
          <pc:docMk/>
          <pc:sldMk cId="485899731" sldId="345"/>
        </pc:sldMkLst>
      </pc:sldChg>
      <pc:sldChg chg="add">
        <pc:chgData name="Rashmi Mishra" userId="S::rmishra@edunetfoundation.org::6469e6c3-66fa-4f4f-9c10-a71ac4161bf2" providerId="AD" clId="Web-{F3BCAD98-53F8-03B4-F658-85D3824353D6}" dt="2024-07-15T07:58:32.767" v="843"/>
        <pc:sldMkLst>
          <pc:docMk/>
          <pc:sldMk cId="2829470872" sldId="351"/>
        </pc:sldMkLst>
      </pc:sldChg>
      <pc:sldChg chg="modSp add del modNotes">
        <pc:chgData name="Rashmi Mishra" userId="S::rmishra@edunetfoundation.org::6469e6c3-66fa-4f4f-9c10-a71ac4161bf2" providerId="AD" clId="Web-{F3BCAD98-53F8-03B4-F658-85D3824353D6}" dt="2024-07-15T07:05:27.013" v="418" actId="20577"/>
        <pc:sldMkLst>
          <pc:docMk/>
          <pc:sldMk cId="2272234024" sldId="485"/>
        </pc:sldMkLst>
      </pc:sldChg>
      <pc:sldChg chg="modSp add modNotes">
        <pc:chgData name="Rashmi Mishra" userId="S::rmishra@edunetfoundation.org::6469e6c3-66fa-4f4f-9c10-a71ac4161bf2" providerId="AD" clId="Web-{F3BCAD98-53F8-03B4-F658-85D3824353D6}" dt="2024-07-15T07:04:54.465" v="413" actId="20577"/>
        <pc:sldMkLst>
          <pc:docMk/>
          <pc:sldMk cId="3734597919" sldId="486"/>
        </pc:sldMkLst>
      </pc:sldChg>
      <pc:sldChg chg="modSp add replId modNotes">
        <pc:chgData name="Rashmi Mishra" userId="S::rmishra@edunetfoundation.org::6469e6c3-66fa-4f4f-9c10-a71ac4161bf2" providerId="AD" clId="Web-{F3BCAD98-53F8-03B4-F658-85D3824353D6}" dt="2024-07-15T07:06:14.202" v="424" actId="20577"/>
        <pc:sldMkLst>
          <pc:docMk/>
          <pc:sldMk cId="1253993009" sldId="487"/>
        </pc:sldMkLst>
      </pc:sldChg>
      <pc:sldChg chg="modSp add replId modNotes">
        <pc:chgData name="Rashmi Mishra" userId="S::rmishra@edunetfoundation.org::6469e6c3-66fa-4f4f-9c10-a71ac4161bf2" providerId="AD" clId="Web-{F3BCAD98-53F8-03B4-F658-85D3824353D6}" dt="2024-07-15T07:05:44.545" v="421" actId="20577"/>
        <pc:sldMkLst>
          <pc:docMk/>
          <pc:sldMk cId="1385584738" sldId="488"/>
        </pc:sldMkLst>
      </pc:sldChg>
      <pc:sldChg chg="modSp add replId modNotes">
        <pc:chgData name="Rashmi Mishra" userId="S::rmishra@edunetfoundation.org::6469e6c3-66fa-4f4f-9c10-a71ac4161bf2" providerId="AD" clId="Web-{F3BCAD98-53F8-03B4-F658-85D3824353D6}" dt="2024-07-15T07:06:55.437" v="429" actId="20577"/>
        <pc:sldMkLst>
          <pc:docMk/>
          <pc:sldMk cId="3002359953" sldId="489"/>
        </pc:sldMkLst>
      </pc:sldChg>
      <pc:sldChg chg="modSp add replId modNotes">
        <pc:chgData name="Rashmi Mishra" userId="S::rmishra@edunetfoundation.org::6469e6c3-66fa-4f4f-9c10-a71ac4161bf2" providerId="AD" clId="Web-{F3BCAD98-53F8-03B4-F658-85D3824353D6}" dt="2024-07-15T07:06:31.561" v="426" actId="20577"/>
        <pc:sldMkLst>
          <pc:docMk/>
          <pc:sldMk cId="1532340429" sldId="490"/>
        </pc:sldMkLst>
      </pc:sldChg>
      <pc:sldChg chg="modSp add replId modNotes">
        <pc:chgData name="Rashmi Mishra" userId="S::rmishra@edunetfoundation.org::6469e6c3-66fa-4f4f-9c10-a71ac4161bf2" providerId="AD" clId="Web-{F3BCAD98-53F8-03B4-F658-85D3824353D6}" dt="2024-07-15T07:07:42.407" v="436" actId="20577"/>
        <pc:sldMkLst>
          <pc:docMk/>
          <pc:sldMk cId="49666244" sldId="491"/>
        </pc:sldMkLst>
      </pc:sldChg>
      <pc:sldChg chg="modSp add replId modNotes">
        <pc:chgData name="Rashmi Mishra" userId="S::rmishra@edunetfoundation.org::6469e6c3-66fa-4f4f-9c10-a71ac4161bf2" providerId="AD" clId="Web-{F3BCAD98-53F8-03B4-F658-85D3824353D6}" dt="2024-07-15T07:07:17.547" v="431" actId="20577"/>
        <pc:sldMkLst>
          <pc:docMk/>
          <pc:sldMk cId="3818349386" sldId="492"/>
        </pc:sldMkLst>
      </pc:sldChg>
      <pc:sldChg chg="add del replId">
        <pc:chgData name="Rashmi Mishra" userId="S::rmishra@edunetfoundation.org::6469e6c3-66fa-4f4f-9c10-a71ac4161bf2" providerId="AD" clId="Web-{F3BCAD98-53F8-03B4-F658-85D3824353D6}" dt="2024-07-15T07:02:11.524" v="411"/>
        <pc:sldMkLst>
          <pc:docMk/>
          <pc:sldMk cId="1621324885" sldId="493"/>
        </pc:sldMkLst>
      </pc:sldChg>
      <pc:sldChg chg="modSp add replId modNotes">
        <pc:chgData name="Rashmi Mishra" userId="S::rmishra@edunetfoundation.org::6469e6c3-66fa-4f4f-9c10-a71ac4161bf2" providerId="AD" clId="Web-{F3BCAD98-53F8-03B4-F658-85D3824353D6}" dt="2024-07-15T07:08:12.564" v="438" actId="20577"/>
        <pc:sldMkLst>
          <pc:docMk/>
          <pc:sldMk cId="2508322229" sldId="494"/>
        </pc:sldMkLst>
      </pc:sldChg>
      <pc:sldChg chg="addSp delSp modSp add del modNotes">
        <pc:chgData name="Rashmi Mishra" userId="S::rmishra@edunetfoundation.org::6469e6c3-66fa-4f4f-9c10-a71ac4161bf2" providerId="AD" clId="Web-{F3BCAD98-53F8-03B4-F658-85D3824353D6}" dt="2024-07-15T07:58:32.736" v="841"/>
        <pc:sldMkLst>
          <pc:docMk/>
          <pc:sldMk cId="3878910672" sldId="790"/>
        </pc:sldMkLst>
      </pc:sldChg>
      <pc:sldChg chg="addSp delSp modSp add del replId modNotes">
        <pc:chgData name="Rashmi Mishra" userId="S::rmishra@edunetfoundation.org::6469e6c3-66fa-4f4f-9c10-a71ac4161bf2" providerId="AD" clId="Web-{F3BCAD98-53F8-03B4-F658-85D3824353D6}" dt="2024-07-15T07:57:01.140" v="835"/>
        <pc:sldMkLst>
          <pc:docMk/>
          <pc:sldMk cId="1457392011" sldId="791"/>
        </pc:sldMkLst>
      </pc:sldChg>
      <pc:sldChg chg="add">
        <pc:chgData name="Rashmi Mishra" userId="S::rmishra@edunetfoundation.org::6469e6c3-66fa-4f4f-9c10-a71ac4161bf2" providerId="AD" clId="Web-{F3BCAD98-53F8-03B4-F658-85D3824353D6}" dt="2024-07-15T07:58:32.752" v="842"/>
        <pc:sldMkLst>
          <pc:docMk/>
          <pc:sldMk cId="3428001767" sldId="791"/>
        </pc:sldMkLst>
      </pc:sldChg>
      <pc:sldChg chg="add">
        <pc:chgData name="Rashmi Mishra" userId="S::rmishra@edunetfoundation.org::6469e6c3-66fa-4f4f-9c10-a71ac4161bf2" providerId="AD" clId="Web-{F3BCAD98-53F8-03B4-F658-85D3824353D6}" dt="2024-07-15T07:58:32.783" v="844"/>
        <pc:sldMkLst>
          <pc:docMk/>
          <pc:sldMk cId="474626098" sldId="792"/>
        </pc:sldMkLst>
      </pc:sldChg>
      <pc:sldChg chg="add">
        <pc:chgData name="Rashmi Mishra" userId="S::rmishra@edunetfoundation.org::6469e6c3-66fa-4f4f-9c10-a71ac4161bf2" providerId="AD" clId="Web-{F3BCAD98-53F8-03B4-F658-85D3824353D6}" dt="2024-07-15T07:58:32.783" v="845"/>
        <pc:sldMkLst>
          <pc:docMk/>
          <pc:sldMk cId="2875225934" sldId="793"/>
        </pc:sldMkLst>
      </pc:sldChg>
    </pc:docChg>
  </pc:docChgLst>
  <pc:docChgLst>
    <pc:chgData name="Vidya Sagar Mekapothula" userId="S::vidyasagar@edunetfoundation.org::8e617b8d-eef4-4db5-97ba-aeb9e652e837" providerId="AD" clId="Web-{95AA99DC-3EB2-32DD-6286-628434FA408F}"/>
    <pc:docChg chg="modSld">
      <pc:chgData name="Vidya Sagar Mekapothula" userId="S::vidyasagar@edunetfoundation.org::8e617b8d-eef4-4db5-97ba-aeb9e652e837" providerId="AD" clId="Web-{95AA99DC-3EB2-32DD-6286-628434FA408F}" dt="2024-06-24T10:43:13.470" v="419"/>
      <pc:docMkLst>
        <pc:docMk/>
      </pc:docMkLst>
      <pc:sldChg chg="modNotes">
        <pc:chgData name="Vidya Sagar Mekapothula" userId="S::vidyasagar@edunetfoundation.org::8e617b8d-eef4-4db5-97ba-aeb9e652e837" providerId="AD" clId="Web-{95AA99DC-3EB2-32DD-6286-628434FA408F}" dt="2024-06-24T10:05:46.757" v="0"/>
        <pc:sldMkLst>
          <pc:docMk/>
          <pc:sldMk cId="0" sldId="259"/>
        </pc:sldMkLst>
      </pc:sldChg>
      <pc:sldChg chg="modNotes">
        <pc:chgData name="Vidya Sagar Mekapothula" userId="S::vidyasagar@edunetfoundation.org::8e617b8d-eef4-4db5-97ba-aeb9e652e837" providerId="AD" clId="Web-{95AA99DC-3EB2-32DD-6286-628434FA408F}" dt="2024-06-24T10:09:53.857" v="2"/>
        <pc:sldMkLst>
          <pc:docMk/>
          <pc:sldMk cId="0" sldId="260"/>
        </pc:sldMkLst>
      </pc:sldChg>
      <pc:sldChg chg="modNotes">
        <pc:chgData name="Vidya Sagar Mekapothula" userId="S::vidyasagar@edunetfoundation.org::8e617b8d-eef4-4db5-97ba-aeb9e652e837" providerId="AD" clId="Web-{95AA99DC-3EB2-32DD-6286-628434FA408F}" dt="2024-06-24T10:11:37.172" v="14"/>
        <pc:sldMkLst>
          <pc:docMk/>
          <pc:sldMk cId="0" sldId="261"/>
        </pc:sldMkLst>
      </pc:sldChg>
      <pc:sldChg chg="modNotes">
        <pc:chgData name="Vidya Sagar Mekapothula" userId="S::vidyasagar@edunetfoundation.org::8e617b8d-eef4-4db5-97ba-aeb9e652e837" providerId="AD" clId="Web-{95AA99DC-3EB2-32DD-6286-628434FA408F}" dt="2024-06-24T10:19:20.856" v="278"/>
        <pc:sldMkLst>
          <pc:docMk/>
          <pc:sldMk cId="0" sldId="262"/>
        </pc:sldMkLst>
      </pc:sldChg>
      <pc:sldChg chg="modNotes">
        <pc:chgData name="Vidya Sagar Mekapothula" userId="S::vidyasagar@edunetfoundation.org::8e617b8d-eef4-4db5-97ba-aeb9e652e837" providerId="AD" clId="Web-{95AA99DC-3EB2-32DD-6286-628434FA408F}" dt="2024-06-24T10:21:07.234" v="342"/>
        <pc:sldMkLst>
          <pc:docMk/>
          <pc:sldMk cId="0" sldId="263"/>
        </pc:sldMkLst>
      </pc:sldChg>
      <pc:sldChg chg="modNotes">
        <pc:chgData name="Vidya Sagar Mekapothula" userId="S::vidyasagar@edunetfoundation.org::8e617b8d-eef4-4db5-97ba-aeb9e652e837" providerId="AD" clId="Web-{95AA99DC-3EB2-32DD-6286-628434FA408F}" dt="2024-06-24T10:23:05.346" v="343"/>
        <pc:sldMkLst>
          <pc:docMk/>
          <pc:sldMk cId="0" sldId="264"/>
        </pc:sldMkLst>
      </pc:sldChg>
      <pc:sldChg chg="modNotes">
        <pc:chgData name="Vidya Sagar Mekapothula" userId="S::vidyasagar@edunetfoundation.org::8e617b8d-eef4-4db5-97ba-aeb9e652e837" providerId="AD" clId="Web-{95AA99DC-3EB2-32DD-6286-628434FA408F}" dt="2024-06-24T10:23:54.003" v="344"/>
        <pc:sldMkLst>
          <pc:docMk/>
          <pc:sldMk cId="0" sldId="265"/>
        </pc:sldMkLst>
      </pc:sldChg>
      <pc:sldChg chg="modNotes">
        <pc:chgData name="Vidya Sagar Mekapothula" userId="S::vidyasagar@edunetfoundation.org::8e617b8d-eef4-4db5-97ba-aeb9e652e837" providerId="AD" clId="Web-{95AA99DC-3EB2-32DD-6286-628434FA408F}" dt="2024-06-24T10:25:44.709" v="354"/>
        <pc:sldMkLst>
          <pc:docMk/>
          <pc:sldMk cId="0" sldId="266"/>
        </pc:sldMkLst>
      </pc:sldChg>
      <pc:sldChg chg="modNotes">
        <pc:chgData name="Vidya Sagar Mekapothula" userId="S::vidyasagar@edunetfoundation.org::8e617b8d-eef4-4db5-97ba-aeb9e652e837" providerId="AD" clId="Web-{95AA99DC-3EB2-32DD-6286-628434FA408F}" dt="2024-06-24T10:27:52.963" v="356"/>
        <pc:sldMkLst>
          <pc:docMk/>
          <pc:sldMk cId="0" sldId="267"/>
        </pc:sldMkLst>
      </pc:sldChg>
      <pc:sldChg chg="modNotes">
        <pc:chgData name="Vidya Sagar Mekapothula" userId="S::vidyasagar@edunetfoundation.org::8e617b8d-eef4-4db5-97ba-aeb9e652e837" providerId="AD" clId="Web-{95AA99DC-3EB2-32DD-6286-628434FA408F}" dt="2024-06-24T10:30:23.404" v="365"/>
        <pc:sldMkLst>
          <pc:docMk/>
          <pc:sldMk cId="0" sldId="268"/>
        </pc:sldMkLst>
      </pc:sldChg>
      <pc:sldChg chg="modNotes">
        <pc:chgData name="Vidya Sagar Mekapothula" userId="S::vidyasagar@edunetfoundation.org::8e617b8d-eef4-4db5-97ba-aeb9e652e837" providerId="AD" clId="Web-{95AA99DC-3EB2-32DD-6286-628434FA408F}" dt="2024-06-24T10:34:11.019" v="405"/>
        <pc:sldMkLst>
          <pc:docMk/>
          <pc:sldMk cId="0" sldId="269"/>
        </pc:sldMkLst>
      </pc:sldChg>
      <pc:sldChg chg="modNotes">
        <pc:chgData name="Vidya Sagar Mekapothula" userId="S::vidyasagar@edunetfoundation.org::8e617b8d-eef4-4db5-97ba-aeb9e652e837" providerId="AD" clId="Web-{95AA99DC-3EB2-32DD-6286-628434FA408F}" dt="2024-06-24T10:35:19.583" v="407"/>
        <pc:sldMkLst>
          <pc:docMk/>
          <pc:sldMk cId="0" sldId="270"/>
        </pc:sldMkLst>
      </pc:sldChg>
      <pc:sldChg chg="modNotes">
        <pc:chgData name="Vidya Sagar Mekapothula" userId="S::vidyasagar@edunetfoundation.org::8e617b8d-eef4-4db5-97ba-aeb9e652e837" providerId="AD" clId="Web-{95AA99DC-3EB2-32DD-6286-628434FA408F}" dt="2024-06-24T10:35:49.459" v="408"/>
        <pc:sldMkLst>
          <pc:docMk/>
          <pc:sldMk cId="0" sldId="271"/>
        </pc:sldMkLst>
      </pc:sldChg>
      <pc:sldChg chg="modNotes">
        <pc:chgData name="Vidya Sagar Mekapothula" userId="S::vidyasagar@edunetfoundation.org::8e617b8d-eef4-4db5-97ba-aeb9e652e837" providerId="AD" clId="Web-{95AA99DC-3EB2-32DD-6286-628434FA408F}" dt="2024-06-24T10:36:14.397" v="409"/>
        <pc:sldMkLst>
          <pc:docMk/>
          <pc:sldMk cId="0" sldId="272"/>
        </pc:sldMkLst>
      </pc:sldChg>
      <pc:sldChg chg="modNotes">
        <pc:chgData name="Vidya Sagar Mekapothula" userId="S::vidyasagar@edunetfoundation.org::8e617b8d-eef4-4db5-97ba-aeb9e652e837" providerId="AD" clId="Web-{95AA99DC-3EB2-32DD-6286-628434FA408F}" dt="2024-06-24T10:36:47.711" v="410"/>
        <pc:sldMkLst>
          <pc:docMk/>
          <pc:sldMk cId="0" sldId="273"/>
        </pc:sldMkLst>
      </pc:sldChg>
      <pc:sldChg chg="modNotes">
        <pc:chgData name="Vidya Sagar Mekapothula" userId="S::vidyasagar@edunetfoundation.org::8e617b8d-eef4-4db5-97ba-aeb9e652e837" providerId="AD" clId="Web-{95AA99DC-3EB2-32DD-6286-628434FA408F}" dt="2024-06-24T10:37:24.305" v="412"/>
        <pc:sldMkLst>
          <pc:docMk/>
          <pc:sldMk cId="0" sldId="274"/>
        </pc:sldMkLst>
      </pc:sldChg>
      <pc:sldChg chg="modNotes">
        <pc:chgData name="Vidya Sagar Mekapothula" userId="S::vidyasagar@edunetfoundation.org::8e617b8d-eef4-4db5-97ba-aeb9e652e837" providerId="AD" clId="Web-{95AA99DC-3EB2-32DD-6286-628434FA408F}" dt="2024-06-24T10:38:10.603" v="414"/>
        <pc:sldMkLst>
          <pc:docMk/>
          <pc:sldMk cId="0" sldId="275"/>
        </pc:sldMkLst>
      </pc:sldChg>
      <pc:sldChg chg="modNotes">
        <pc:chgData name="Vidya Sagar Mekapothula" userId="S::vidyasagar@edunetfoundation.org::8e617b8d-eef4-4db5-97ba-aeb9e652e837" providerId="AD" clId="Web-{95AA99DC-3EB2-32DD-6286-628434FA408F}" dt="2024-06-24T10:38:49.667" v="415"/>
        <pc:sldMkLst>
          <pc:docMk/>
          <pc:sldMk cId="0" sldId="276"/>
        </pc:sldMkLst>
      </pc:sldChg>
      <pc:sldChg chg="modNotes">
        <pc:chgData name="Vidya Sagar Mekapothula" userId="S::vidyasagar@edunetfoundation.org::8e617b8d-eef4-4db5-97ba-aeb9e652e837" providerId="AD" clId="Web-{95AA99DC-3EB2-32DD-6286-628434FA408F}" dt="2024-06-24T10:40:19.669" v="417"/>
        <pc:sldMkLst>
          <pc:docMk/>
          <pc:sldMk cId="0" sldId="277"/>
        </pc:sldMkLst>
      </pc:sldChg>
      <pc:sldChg chg="modNotes">
        <pc:chgData name="Vidya Sagar Mekapothula" userId="S::vidyasagar@edunetfoundation.org::8e617b8d-eef4-4db5-97ba-aeb9e652e837" providerId="AD" clId="Web-{95AA99DC-3EB2-32DD-6286-628434FA408F}" dt="2024-06-24T10:43:13.470" v="419"/>
        <pc:sldMkLst>
          <pc:docMk/>
          <pc:sldMk cId="0" sldId="278"/>
        </pc:sldMkLst>
      </pc:sldChg>
    </pc:docChg>
  </pc:docChgLst>
  <pc:docChgLst>
    <pc:chgData name="Rashmi Mishra" userId="S::rmishra@edunetfoundation.org::6469e6c3-66fa-4f4f-9c10-a71ac4161bf2" providerId="AD" clId="Web-{42D2AB93-D50E-20FE-B715-4A27BFD6E313}"/>
    <pc:docChg chg="addSld delSld modSld">
      <pc:chgData name="Rashmi Mishra" userId="S::rmishra@edunetfoundation.org::6469e6c3-66fa-4f4f-9c10-a71ac4161bf2" providerId="AD" clId="Web-{42D2AB93-D50E-20FE-B715-4A27BFD6E313}" dt="2024-07-24T07:23:09.037" v="115" actId="20577"/>
      <pc:docMkLst>
        <pc:docMk/>
      </pc:docMkLst>
      <pc:sldChg chg="add del">
        <pc:chgData name="Rashmi Mishra" userId="S::rmishra@edunetfoundation.org::6469e6c3-66fa-4f4f-9c10-a71ac4161bf2" providerId="AD" clId="Web-{42D2AB93-D50E-20FE-B715-4A27BFD6E313}" dt="2024-07-24T06:52:14.126" v="1"/>
        <pc:sldMkLst>
          <pc:docMk/>
          <pc:sldMk cId="0" sldId="257"/>
        </pc:sldMkLst>
      </pc:sldChg>
      <pc:sldChg chg="addSp delSp modSp">
        <pc:chgData name="Rashmi Mishra" userId="S::rmishra@edunetfoundation.org::6469e6c3-66fa-4f4f-9c10-a71ac4161bf2" providerId="AD" clId="Web-{42D2AB93-D50E-20FE-B715-4A27BFD6E313}" dt="2024-07-24T07:11:41.660" v="40"/>
        <pc:sldMkLst>
          <pc:docMk/>
          <pc:sldMk cId="0" sldId="259"/>
        </pc:sldMkLst>
      </pc:sldChg>
      <pc:sldChg chg="modSp">
        <pc:chgData name="Rashmi Mishra" userId="S::rmishra@edunetfoundation.org::6469e6c3-66fa-4f4f-9c10-a71ac4161bf2" providerId="AD" clId="Web-{42D2AB93-D50E-20FE-B715-4A27BFD6E313}" dt="2024-07-24T07:17:00.649" v="106" actId="20577"/>
        <pc:sldMkLst>
          <pc:docMk/>
          <pc:sldMk cId="0" sldId="281"/>
        </pc:sldMkLst>
      </pc:sldChg>
      <pc:sldChg chg="modSp">
        <pc:chgData name="Rashmi Mishra" userId="S::rmishra@edunetfoundation.org::6469e6c3-66fa-4f4f-9c10-a71ac4161bf2" providerId="AD" clId="Web-{42D2AB93-D50E-20FE-B715-4A27BFD6E313}" dt="2024-07-24T07:11:21.566" v="34" actId="1076"/>
        <pc:sldMkLst>
          <pc:docMk/>
          <pc:sldMk cId="4228984833" sldId="343"/>
        </pc:sldMkLst>
      </pc:sldChg>
      <pc:sldChg chg="addSp delSp modSp addAnim delAnim">
        <pc:chgData name="Rashmi Mishra" userId="S::rmishra@edunetfoundation.org::6469e6c3-66fa-4f4f-9c10-a71ac4161bf2" providerId="AD" clId="Web-{42D2AB93-D50E-20FE-B715-4A27BFD6E313}" dt="2024-07-24T07:11:36.035" v="37"/>
        <pc:sldMkLst>
          <pc:docMk/>
          <pc:sldMk cId="2271667521" sldId="344"/>
        </pc:sldMkLst>
      </pc:sldChg>
      <pc:sldChg chg="modSp add">
        <pc:chgData name="Rashmi Mishra" userId="S::rmishra@edunetfoundation.org::6469e6c3-66fa-4f4f-9c10-a71ac4161bf2" providerId="AD" clId="Web-{42D2AB93-D50E-20FE-B715-4A27BFD6E313}" dt="2024-07-24T07:23:09.037" v="115" actId="20577"/>
        <pc:sldMkLst>
          <pc:docMk/>
          <pc:sldMk cId="4123726269" sldId="443"/>
        </pc:sldMkLst>
      </pc:sldChg>
      <pc:sldChg chg="modSp">
        <pc:chgData name="Rashmi Mishra" userId="S::rmishra@edunetfoundation.org::6469e6c3-66fa-4f4f-9c10-a71ac4161bf2" providerId="AD" clId="Web-{42D2AB93-D50E-20FE-B715-4A27BFD6E313}" dt="2024-07-24T07:12:50.442" v="58" actId="1076"/>
        <pc:sldMkLst>
          <pc:docMk/>
          <pc:sldMk cId="2272234024" sldId="485"/>
        </pc:sldMkLst>
      </pc:sldChg>
      <pc:sldChg chg="modSp">
        <pc:chgData name="Rashmi Mishra" userId="S::rmishra@edunetfoundation.org::6469e6c3-66fa-4f4f-9c10-a71ac4161bf2" providerId="AD" clId="Web-{42D2AB93-D50E-20FE-B715-4A27BFD6E313}" dt="2024-07-24T07:12:13.723" v="47" actId="1076"/>
        <pc:sldMkLst>
          <pc:docMk/>
          <pc:sldMk cId="3734597919" sldId="486"/>
        </pc:sldMkLst>
      </pc:sldChg>
      <pc:sldChg chg="modSp">
        <pc:chgData name="Rashmi Mishra" userId="S::rmishra@edunetfoundation.org::6469e6c3-66fa-4f4f-9c10-a71ac4161bf2" providerId="AD" clId="Web-{42D2AB93-D50E-20FE-B715-4A27BFD6E313}" dt="2024-07-24T07:14:20.084" v="75" actId="1076"/>
        <pc:sldMkLst>
          <pc:docMk/>
          <pc:sldMk cId="1253993009" sldId="487"/>
        </pc:sldMkLst>
      </pc:sldChg>
      <pc:sldChg chg="modSp">
        <pc:chgData name="Rashmi Mishra" userId="S::rmishra@edunetfoundation.org::6469e6c3-66fa-4f4f-9c10-a71ac4161bf2" providerId="AD" clId="Web-{42D2AB93-D50E-20FE-B715-4A27BFD6E313}" dt="2024-07-24T07:13:23.052" v="65" actId="1076"/>
        <pc:sldMkLst>
          <pc:docMk/>
          <pc:sldMk cId="1385584738" sldId="488"/>
        </pc:sldMkLst>
      </pc:sldChg>
      <pc:sldChg chg="modSp">
        <pc:chgData name="Rashmi Mishra" userId="S::rmishra@edunetfoundation.org::6469e6c3-66fa-4f4f-9c10-a71ac4161bf2" providerId="AD" clId="Web-{42D2AB93-D50E-20FE-B715-4A27BFD6E313}" dt="2024-07-24T07:15:28.022" v="87" actId="1076"/>
        <pc:sldMkLst>
          <pc:docMk/>
          <pc:sldMk cId="3002359953" sldId="489"/>
        </pc:sldMkLst>
      </pc:sldChg>
      <pc:sldChg chg="modSp">
        <pc:chgData name="Rashmi Mishra" userId="S::rmishra@edunetfoundation.org::6469e6c3-66fa-4f4f-9c10-a71ac4161bf2" providerId="AD" clId="Web-{42D2AB93-D50E-20FE-B715-4A27BFD6E313}" dt="2024-07-24T07:15:04.850" v="81" actId="20577"/>
        <pc:sldMkLst>
          <pc:docMk/>
          <pc:sldMk cId="1532340429" sldId="490"/>
        </pc:sldMkLst>
      </pc:sldChg>
      <pc:sldChg chg="modSp">
        <pc:chgData name="Rashmi Mishra" userId="S::rmishra@edunetfoundation.org::6469e6c3-66fa-4f4f-9c10-a71ac4161bf2" providerId="AD" clId="Web-{42D2AB93-D50E-20FE-B715-4A27BFD6E313}" dt="2024-07-24T07:16:48.336" v="101" actId="1076"/>
        <pc:sldMkLst>
          <pc:docMk/>
          <pc:sldMk cId="49666244" sldId="491"/>
        </pc:sldMkLst>
      </pc:sldChg>
      <pc:sldChg chg="modSp">
        <pc:chgData name="Rashmi Mishra" userId="S::rmishra@edunetfoundation.org::6469e6c3-66fa-4f4f-9c10-a71ac4161bf2" providerId="AD" clId="Web-{42D2AB93-D50E-20FE-B715-4A27BFD6E313}" dt="2024-07-24T07:15:48.648" v="95" actId="1076"/>
        <pc:sldMkLst>
          <pc:docMk/>
          <pc:sldMk cId="3818349386" sldId="492"/>
        </pc:sldMkLst>
      </pc:sldChg>
      <pc:sldChg chg="modSp">
        <pc:chgData name="Rashmi Mishra" userId="S::rmishra@edunetfoundation.org::6469e6c3-66fa-4f4f-9c10-a71ac4161bf2" providerId="AD" clId="Web-{42D2AB93-D50E-20FE-B715-4A27BFD6E313}" dt="2024-07-24T07:17:24.758" v="112" actId="1076"/>
        <pc:sldMkLst>
          <pc:docMk/>
          <pc:sldMk cId="2508322229" sldId="49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F33F84-FA89-4B82-A12B-0DF4D9A4AC3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IN"/>
        </a:p>
      </dgm:t>
    </dgm:pt>
    <dgm:pt modelId="{6EFD36FD-2E0F-4E23-9330-1FA4386BC3CA}">
      <dgm:prSet custT="1"/>
      <dgm:spPr/>
      <dgm:t>
        <a:bodyPr/>
        <a:lstStyle/>
        <a:p>
          <a:pPr algn="ctr"/>
          <a:r>
            <a:rPr lang="en-IN" sz="1800" b="0" i="0"/>
            <a:t>Machine Learning training</a:t>
          </a:r>
          <a:endParaRPr lang="en-IN" sz="1800"/>
        </a:p>
      </dgm:t>
    </dgm:pt>
    <dgm:pt modelId="{9BC04AA2-FEA2-4EF3-833F-970068FB6AF6}" type="parTrans" cxnId="{FA910675-9A5A-45E0-BBBB-2583B4F8F3A9}">
      <dgm:prSet/>
      <dgm:spPr/>
      <dgm:t>
        <a:bodyPr/>
        <a:lstStyle/>
        <a:p>
          <a:pPr algn="ctr"/>
          <a:endParaRPr lang="en-IN" sz="1800"/>
        </a:p>
      </dgm:t>
    </dgm:pt>
    <dgm:pt modelId="{D29DF59B-00A8-4ED7-A469-D12A66AF2DA2}" type="sibTrans" cxnId="{FA910675-9A5A-45E0-BBBB-2583B4F8F3A9}">
      <dgm:prSet/>
      <dgm:spPr/>
      <dgm:t>
        <a:bodyPr/>
        <a:lstStyle/>
        <a:p>
          <a:pPr algn="ctr"/>
          <a:endParaRPr lang="en-IN" sz="1800"/>
        </a:p>
      </dgm:t>
    </dgm:pt>
    <dgm:pt modelId="{7ECB28C4-5575-47C0-AA48-43F4E18B99BB}">
      <dgm:prSet custT="1"/>
      <dgm:spPr/>
      <dgm:t>
        <a:bodyPr/>
        <a:lstStyle/>
        <a:p>
          <a:pPr algn="ctr"/>
          <a:r>
            <a:rPr lang="en-IN" sz="1800" b="0" i="0"/>
            <a:t>Tracking Competitive Pricing</a:t>
          </a:r>
          <a:endParaRPr lang="en-IN" sz="1800"/>
        </a:p>
      </dgm:t>
    </dgm:pt>
    <dgm:pt modelId="{70F7A26F-4A9D-4145-8B0D-B7003B2775B5}" type="parTrans" cxnId="{24AA8DCF-3E48-4083-9E06-A51AC1F07DCE}">
      <dgm:prSet/>
      <dgm:spPr/>
      <dgm:t>
        <a:bodyPr/>
        <a:lstStyle/>
        <a:p>
          <a:pPr algn="ctr"/>
          <a:endParaRPr lang="en-IN" sz="1800"/>
        </a:p>
      </dgm:t>
    </dgm:pt>
    <dgm:pt modelId="{93624A47-05CB-4443-A118-5F2A609464AD}" type="sibTrans" cxnId="{24AA8DCF-3E48-4083-9E06-A51AC1F07DCE}">
      <dgm:prSet/>
      <dgm:spPr/>
      <dgm:t>
        <a:bodyPr/>
        <a:lstStyle/>
        <a:p>
          <a:pPr algn="ctr"/>
          <a:endParaRPr lang="en-IN" sz="1800"/>
        </a:p>
      </dgm:t>
    </dgm:pt>
    <dgm:pt modelId="{8D4A78B2-43A3-4DB5-8616-A64383ECDBAC}">
      <dgm:prSet custT="1"/>
      <dgm:spPr/>
      <dgm:t>
        <a:bodyPr/>
        <a:lstStyle/>
        <a:p>
          <a:pPr algn="ctr"/>
          <a:r>
            <a:rPr lang="en-IN" sz="1800" b="0" i="0"/>
            <a:t>Sentiment Analysis</a:t>
          </a:r>
          <a:endParaRPr lang="en-IN" sz="1800"/>
        </a:p>
      </dgm:t>
    </dgm:pt>
    <dgm:pt modelId="{97947511-745B-42EA-B68A-8DEC2C89E127}" type="parTrans" cxnId="{0A7079FD-0247-4C44-AFAF-8A00DA397FE5}">
      <dgm:prSet/>
      <dgm:spPr/>
      <dgm:t>
        <a:bodyPr/>
        <a:lstStyle/>
        <a:p>
          <a:pPr algn="ctr"/>
          <a:endParaRPr lang="en-IN" sz="1800"/>
        </a:p>
      </dgm:t>
    </dgm:pt>
    <dgm:pt modelId="{C650409E-BCA6-4B6C-9416-2619D5BDC3A7}" type="sibTrans" cxnId="{0A7079FD-0247-4C44-AFAF-8A00DA397FE5}">
      <dgm:prSet/>
      <dgm:spPr/>
      <dgm:t>
        <a:bodyPr/>
        <a:lstStyle/>
        <a:p>
          <a:pPr algn="ctr"/>
          <a:endParaRPr lang="en-IN" sz="1800"/>
        </a:p>
      </dgm:t>
    </dgm:pt>
    <dgm:pt modelId="{25C0ADA0-85D4-40CA-8C3C-92265F5CE60E}">
      <dgm:prSet custT="1"/>
      <dgm:spPr/>
      <dgm:t>
        <a:bodyPr/>
        <a:lstStyle/>
        <a:p>
          <a:pPr algn="ctr"/>
          <a:r>
            <a:rPr lang="en-IN" sz="1800" b="0" i="0"/>
            <a:t>Market Research</a:t>
          </a:r>
          <a:endParaRPr lang="en-IN" sz="1800"/>
        </a:p>
      </dgm:t>
    </dgm:pt>
    <dgm:pt modelId="{C07AF0DD-5B05-4C07-A9EC-79864B915474}" type="parTrans" cxnId="{4AD5A687-EFCC-41DA-B908-A035D720C898}">
      <dgm:prSet/>
      <dgm:spPr/>
      <dgm:t>
        <a:bodyPr/>
        <a:lstStyle/>
        <a:p>
          <a:pPr algn="ctr"/>
          <a:endParaRPr lang="en-IN" sz="1800"/>
        </a:p>
      </dgm:t>
    </dgm:pt>
    <dgm:pt modelId="{B508C6C0-9B5D-4091-97BA-BEEDB05E539B}" type="sibTrans" cxnId="{4AD5A687-EFCC-41DA-B908-A035D720C898}">
      <dgm:prSet/>
      <dgm:spPr/>
      <dgm:t>
        <a:bodyPr/>
        <a:lstStyle/>
        <a:p>
          <a:pPr algn="ctr"/>
          <a:endParaRPr lang="en-IN" sz="1800"/>
        </a:p>
      </dgm:t>
    </dgm:pt>
    <dgm:pt modelId="{2A8F902B-64CB-49B3-8B48-D940F514A571}">
      <dgm:prSet custT="1"/>
      <dgm:spPr/>
      <dgm:t>
        <a:bodyPr/>
        <a:lstStyle/>
        <a:p>
          <a:pPr algn="ctr"/>
          <a:r>
            <a:rPr lang="en-IN" sz="1800" b="0" i="0"/>
            <a:t>Content Aggregation</a:t>
          </a:r>
          <a:endParaRPr lang="en-IN" sz="1800"/>
        </a:p>
      </dgm:t>
    </dgm:pt>
    <dgm:pt modelId="{FF18F2FC-70CD-4916-B121-CA2123B0C82A}" type="parTrans" cxnId="{C4770B03-368B-4CCD-B69B-938AD9471B5D}">
      <dgm:prSet/>
      <dgm:spPr/>
      <dgm:t>
        <a:bodyPr/>
        <a:lstStyle/>
        <a:p>
          <a:pPr algn="ctr"/>
          <a:endParaRPr lang="en-IN" sz="1800"/>
        </a:p>
      </dgm:t>
    </dgm:pt>
    <dgm:pt modelId="{0CA38849-5568-4F06-B849-EEAC831AE5B4}" type="sibTrans" cxnId="{C4770B03-368B-4CCD-B69B-938AD9471B5D}">
      <dgm:prSet/>
      <dgm:spPr/>
      <dgm:t>
        <a:bodyPr/>
        <a:lstStyle/>
        <a:p>
          <a:pPr algn="ctr"/>
          <a:endParaRPr lang="en-IN" sz="1800"/>
        </a:p>
      </dgm:t>
    </dgm:pt>
    <dgm:pt modelId="{DCB45737-9129-4073-8B0B-6B82A4931145}">
      <dgm:prSet custT="1"/>
      <dgm:spPr/>
      <dgm:t>
        <a:bodyPr/>
        <a:lstStyle/>
        <a:p>
          <a:pPr algn="ctr"/>
          <a:r>
            <a:rPr lang="en-IN" sz="1800" b="0" i="0"/>
            <a:t>Monitoring Brand Value</a:t>
          </a:r>
          <a:endParaRPr lang="en-IN" sz="1800"/>
        </a:p>
      </dgm:t>
    </dgm:pt>
    <dgm:pt modelId="{35A6CC8D-5BAD-4FB5-8CF4-B4F8CBC1A7C7}" type="parTrans" cxnId="{D5C5B6E6-2085-47E3-91F4-B51C1608B277}">
      <dgm:prSet/>
      <dgm:spPr/>
      <dgm:t>
        <a:bodyPr/>
        <a:lstStyle/>
        <a:p>
          <a:pPr algn="ctr"/>
          <a:endParaRPr lang="en-IN" sz="1800"/>
        </a:p>
      </dgm:t>
    </dgm:pt>
    <dgm:pt modelId="{6CD216B2-5EDC-4610-8682-D72FE8B0B85B}" type="sibTrans" cxnId="{D5C5B6E6-2085-47E3-91F4-B51C1608B277}">
      <dgm:prSet/>
      <dgm:spPr/>
      <dgm:t>
        <a:bodyPr/>
        <a:lstStyle/>
        <a:p>
          <a:pPr algn="ctr"/>
          <a:endParaRPr lang="en-IN" sz="1800"/>
        </a:p>
      </dgm:t>
    </dgm:pt>
    <dgm:pt modelId="{CB380A6A-B916-4E7C-9441-467D99B7F4C1}" type="pres">
      <dgm:prSet presAssocID="{AEF33F84-FA89-4B82-A12B-0DF4D9A4AC3E}" presName="linear" presStyleCnt="0">
        <dgm:presLayoutVars>
          <dgm:animLvl val="lvl"/>
          <dgm:resizeHandles val="exact"/>
        </dgm:presLayoutVars>
      </dgm:prSet>
      <dgm:spPr/>
    </dgm:pt>
    <dgm:pt modelId="{6482B15B-056C-400A-8FA2-10ED6B86A1E6}" type="pres">
      <dgm:prSet presAssocID="{6EFD36FD-2E0F-4E23-9330-1FA4386BC3CA}" presName="parentText" presStyleLbl="node1" presStyleIdx="0" presStyleCnt="6">
        <dgm:presLayoutVars>
          <dgm:chMax val="0"/>
          <dgm:bulletEnabled val="1"/>
        </dgm:presLayoutVars>
      </dgm:prSet>
      <dgm:spPr/>
    </dgm:pt>
    <dgm:pt modelId="{03CB0111-1EAB-44C0-809D-59C9C9E00B07}" type="pres">
      <dgm:prSet presAssocID="{D29DF59B-00A8-4ED7-A469-D12A66AF2DA2}" presName="spacer" presStyleCnt="0"/>
      <dgm:spPr/>
    </dgm:pt>
    <dgm:pt modelId="{104BC601-6669-4E9A-9B40-2A291D8CF2CD}" type="pres">
      <dgm:prSet presAssocID="{7ECB28C4-5575-47C0-AA48-43F4E18B99BB}" presName="parentText" presStyleLbl="node1" presStyleIdx="1" presStyleCnt="6">
        <dgm:presLayoutVars>
          <dgm:chMax val="0"/>
          <dgm:bulletEnabled val="1"/>
        </dgm:presLayoutVars>
      </dgm:prSet>
      <dgm:spPr/>
    </dgm:pt>
    <dgm:pt modelId="{1387DE1D-F049-4C82-BB7A-AB49CB643BF4}" type="pres">
      <dgm:prSet presAssocID="{93624A47-05CB-4443-A118-5F2A609464AD}" presName="spacer" presStyleCnt="0"/>
      <dgm:spPr/>
    </dgm:pt>
    <dgm:pt modelId="{B2E9459C-0371-4C34-8E61-E163B0942304}" type="pres">
      <dgm:prSet presAssocID="{8D4A78B2-43A3-4DB5-8616-A64383ECDBAC}" presName="parentText" presStyleLbl="node1" presStyleIdx="2" presStyleCnt="6">
        <dgm:presLayoutVars>
          <dgm:chMax val="0"/>
          <dgm:bulletEnabled val="1"/>
        </dgm:presLayoutVars>
      </dgm:prSet>
      <dgm:spPr/>
    </dgm:pt>
    <dgm:pt modelId="{0B4CE5EF-F72E-445C-A0E6-FEA14F8A9878}" type="pres">
      <dgm:prSet presAssocID="{C650409E-BCA6-4B6C-9416-2619D5BDC3A7}" presName="spacer" presStyleCnt="0"/>
      <dgm:spPr/>
    </dgm:pt>
    <dgm:pt modelId="{CC0753F1-7519-4B21-8FD2-631F6AE0AE08}" type="pres">
      <dgm:prSet presAssocID="{25C0ADA0-85D4-40CA-8C3C-92265F5CE60E}" presName="parentText" presStyleLbl="node1" presStyleIdx="3" presStyleCnt="6">
        <dgm:presLayoutVars>
          <dgm:chMax val="0"/>
          <dgm:bulletEnabled val="1"/>
        </dgm:presLayoutVars>
      </dgm:prSet>
      <dgm:spPr/>
    </dgm:pt>
    <dgm:pt modelId="{99D6316A-C446-4B00-895B-3B0700E2BF4A}" type="pres">
      <dgm:prSet presAssocID="{B508C6C0-9B5D-4091-97BA-BEEDB05E539B}" presName="spacer" presStyleCnt="0"/>
      <dgm:spPr/>
    </dgm:pt>
    <dgm:pt modelId="{3EB92D65-1CD8-4597-A233-E5C2848BAE92}" type="pres">
      <dgm:prSet presAssocID="{2A8F902B-64CB-49B3-8B48-D940F514A571}" presName="parentText" presStyleLbl="node1" presStyleIdx="4" presStyleCnt="6">
        <dgm:presLayoutVars>
          <dgm:chMax val="0"/>
          <dgm:bulletEnabled val="1"/>
        </dgm:presLayoutVars>
      </dgm:prSet>
      <dgm:spPr/>
    </dgm:pt>
    <dgm:pt modelId="{0A054757-F6F9-4185-8932-838042599FDC}" type="pres">
      <dgm:prSet presAssocID="{0CA38849-5568-4F06-B849-EEAC831AE5B4}" presName="spacer" presStyleCnt="0"/>
      <dgm:spPr/>
    </dgm:pt>
    <dgm:pt modelId="{7212E17F-A189-493C-B95F-2235CBA1C2C5}" type="pres">
      <dgm:prSet presAssocID="{DCB45737-9129-4073-8B0B-6B82A4931145}" presName="parentText" presStyleLbl="node1" presStyleIdx="5" presStyleCnt="6">
        <dgm:presLayoutVars>
          <dgm:chMax val="0"/>
          <dgm:bulletEnabled val="1"/>
        </dgm:presLayoutVars>
      </dgm:prSet>
      <dgm:spPr/>
    </dgm:pt>
  </dgm:ptLst>
  <dgm:cxnLst>
    <dgm:cxn modelId="{A0716C01-BECC-4C4C-9950-993ACF5A0377}" type="presOf" srcId="{7ECB28C4-5575-47C0-AA48-43F4E18B99BB}" destId="{104BC601-6669-4E9A-9B40-2A291D8CF2CD}" srcOrd="0" destOrd="0" presId="urn:microsoft.com/office/officeart/2005/8/layout/vList2"/>
    <dgm:cxn modelId="{C4770B03-368B-4CCD-B69B-938AD9471B5D}" srcId="{AEF33F84-FA89-4B82-A12B-0DF4D9A4AC3E}" destId="{2A8F902B-64CB-49B3-8B48-D940F514A571}" srcOrd="4" destOrd="0" parTransId="{FF18F2FC-70CD-4916-B121-CA2123B0C82A}" sibTransId="{0CA38849-5568-4F06-B849-EEAC831AE5B4}"/>
    <dgm:cxn modelId="{87AD5E20-C2DA-4D7F-91B3-32F55E1437DB}" type="presOf" srcId="{AEF33F84-FA89-4B82-A12B-0DF4D9A4AC3E}" destId="{CB380A6A-B916-4E7C-9441-467D99B7F4C1}" srcOrd="0" destOrd="0" presId="urn:microsoft.com/office/officeart/2005/8/layout/vList2"/>
    <dgm:cxn modelId="{717BCE24-6B16-42C6-9F35-3B8999601E8C}" type="presOf" srcId="{6EFD36FD-2E0F-4E23-9330-1FA4386BC3CA}" destId="{6482B15B-056C-400A-8FA2-10ED6B86A1E6}" srcOrd="0" destOrd="0" presId="urn:microsoft.com/office/officeart/2005/8/layout/vList2"/>
    <dgm:cxn modelId="{FA910675-9A5A-45E0-BBBB-2583B4F8F3A9}" srcId="{AEF33F84-FA89-4B82-A12B-0DF4D9A4AC3E}" destId="{6EFD36FD-2E0F-4E23-9330-1FA4386BC3CA}" srcOrd="0" destOrd="0" parTransId="{9BC04AA2-FEA2-4EF3-833F-970068FB6AF6}" sibTransId="{D29DF59B-00A8-4ED7-A469-D12A66AF2DA2}"/>
    <dgm:cxn modelId="{4AD5A687-EFCC-41DA-B908-A035D720C898}" srcId="{AEF33F84-FA89-4B82-A12B-0DF4D9A4AC3E}" destId="{25C0ADA0-85D4-40CA-8C3C-92265F5CE60E}" srcOrd="3" destOrd="0" parTransId="{C07AF0DD-5B05-4C07-A9EC-79864B915474}" sibTransId="{B508C6C0-9B5D-4091-97BA-BEEDB05E539B}"/>
    <dgm:cxn modelId="{E631B49F-7E29-44C6-9783-76EB4E0F2096}" type="presOf" srcId="{2A8F902B-64CB-49B3-8B48-D940F514A571}" destId="{3EB92D65-1CD8-4597-A233-E5C2848BAE92}" srcOrd="0" destOrd="0" presId="urn:microsoft.com/office/officeart/2005/8/layout/vList2"/>
    <dgm:cxn modelId="{406953A5-B9AC-44AA-BD94-FD58C4401EE8}" type="presOf" srcId="{8D4A78B2-43A3-4DB5-8616-A64383ECDBAC}" destId="{B2E9459C-0371-4C34-8E61-E163B0942304}" srcOrd="0" destOrd="0" presId="urn:microsoft.com/office/officeart/2005/8/layout/vList2"/>
    <dgm:cxn modelId="{1FB600AB-3112-4E3D-9CCA-9B3FEC30060A}" type="presOf" srcId="{DCB45737-9129-4073-8B0B-6B82A4931145}" destId="{7212E17F-A189-493C-B95F-2235CBA1C2C5}" srcOrd="0" destOrd="0" presId="urn:microsoft.com/office/officeart/2005/8/layout/vList2"/>
    <dgm:cxn modelId="{24AA8DCF-3E48-4083-9E06-A51AC1F07DCE}" srcId="{AEF33F84-FA89-4B82-A12B-0DF4D9A4AC3E}" destId="{7ECB28C4-5575-47C0-AA48-43F4E18B99BB}" srcOrd="1" destOrd="0" parTransId="{70F7A26F-4A9D-4145-8B0D-B7003B2775B5}" sibTransId="{93624A47-05CB-4443-A118-5F2A609464AD}"/>
    <dgm:cxn modelId="{B65F96D1-F6E9-42C0-A6E3-347CD86D2DE5}" type="presOf" srcId="{25C0ADA0-85D4-40CA-8C3C-92265F5CE60E}" destId="{CC0753F1-7519-4B21-8FD2-631F6AE0AE08}" srcOrd="0" destOrd="0" presId="urn:microsoft.com/office/officeart/2005/8/layout/vList2"/>
    <dgm:cxn modelId="{D5C5B6E6-2085-47E3-91F4-B51C1608B277}" srcId="{AEF33F84-FA89-4B82-A12B-0DF4D9A4AC3E}" destId="{DCB45737-9129-4073-8B0B-6B82A4931145}" srcOrd="5" destOrd="0" parTransId="{35A6CC8D-5BAD-4FB5-8CF4-B4F8CBC1A7C7}" sibTransId="{6CD216B2-5EDC-4610-8682-D72FE8B0B85B}"/>
    <dgm:cxn modelId="{0A7079FD-0247-4C44-AFAF-8A00DA397FE5}" srcId="{AEF33F84-FA89-4B82-A12B-0DF4D9A4AC3E}" destId="{8D4A78B2-43A3-4DB5-8616-A64383ECDBAC}" srcOrd="2" destOrd="0" parTransId="{97947511-745B-42EA-B68A-8DEC2C89E127}" sibTransId="{C650409E-BCA6-4B6C-9416-2619D5BDC3A7}"/>
    <dgm:cxn modelId="{7CF43937-5E58-425D-A326-D84EB41E2724}" type="presParOf" srcId="{CB380A6A-B916-4E7C-9441-467D99B7F4C1}" destId="{6482B15B-056C-400A-8FA2-10ED6B86A1E6}" srcOrd="0" destOrd="0" presId="urn:microsoft.com/office/officeart/2005/8/layout/vList2"/>
    <dgm:cxn modelId="{0140C705-5E1E-45D0-B92E-FE4FD2B13D35}" type="presParOf" srcId="{CB380A6A-B916-4E7C-9441-467D99B7F4C1}" destId="{03CB0111-1EAB-44C0-809D-59C9C9E00B07}" srcOrd="1" destOrd="0" presId="urn:microsoft.com/office/officeart/2005/8/layout/vList2"/>
    <dgm:cxn modelId="{A439CD2C-EAC4-494B-890F-107A0A7081F9}" type="presParOf" srcId="{CB380A6A-B916-4E7C-9441-467D99B7F4C1}" destId="{104BC601-6669-4E9A-9B40-2A291D8CF2CD}" srcOrd="2" destOrd="0" presId="urn:microsoft.com/office/officeart/2005/8/layout/vList2"/>
    <dgm:cxn modelId="{7DDAAAD5-F669-4226-B5D9-507EF78EC57A}" type="presParOf" srcId="{CB380A6A-B916-4E7C-9441-467D99B7F4C1}" destId="{1387DE1D-F049-4C82-BB7A-AB49CB643BF4}" srcOrd="3" destOrd="0" presId="urn:microsoft.com/office/officeart/2005/8/layout/vList2"/>
    <dgm:cxn modelId="{73936BDF-3695-4BCB-85B2-07EB452CB810}" type="presParOf" srcId="{CB380A6A-B916-4E7C-9441-467D99B7F4C1}" destId="{B2E9459C-0371-4C34-8E61-E163B0942304}" srcOrd="4" destOrd="0" presId="urn:microsoft.com/office/officeart/2005/8/layout/vList2"/>
    <dgm:cxn modelId="{2A3D57A8-EABE-42DE-8196-D041B9A5A7A1}" type="presParOf" srcId="{CB380A6A-B916-4E7C-9441-467D99B7F4C1}" destId="{0B4CE5EF-F72E-445C-A0E6-FEA14F8A9878}" srcOrd="5" destOrd="0" presId="urn:microsoft.com/office/officeart/2005/8/layout/vList2"/>
    <dgm:cxn modelId="{FA769853-6E73-4CD7-AB9D-DE7969D3BCAE}" type="presParOf" srcId="{CB380A6A-B916-4E7C-9441-467D99B7F4C1}" destId="{CC0753F1-7519-4B21-8FD2-631F6AE0AE08}" srcOrd="6" destOrd="0" presId="urn:microsoft.com/office/officeart/2005/8/layout/vList2"/>
    <dgm:cxn modelId="{053BE7C3-4721-46C7-82BF-8FCE07BCAFBA}" type="presParOf" srcId="{CB380A6A-B916-4E7C-9441-467D99B7F4C1}" destId="{99D6316A-C446-4B00-895B-3B0700E2BF4A}" srcOrd="7" destOrd="0" presId="urn:microsoft.com/office/officeart/2005/8/layout/vList2"/>
    <dgm:cxn modelId="{36302D45-9BBA-4E4D-960D-097AB4556269}" type="presParOf" srcId="{CB380A6A-B916-4E7C-9441-467D99B7F4C1}" destId="{3EB92D65-1CD8-4597-A233-E5C2848BAE92}" srcOrd="8" destOrd="0" presId="urn:microsoft.com/office/officeart/2005/8/layout/vList2"/>
    <dgm:cxn modelId="{0FBA25B0-1666-4F3A-9AB1-16F890207F16}" type="presParOf" srcId="{CB380A6A-B916-4E7C-9441-467D99B7F4C1}" destId="{0A054757-F6F9-4185-8932-838042599FDC}" srcOrd="9" destOrd="0" presId="urn:microsoft.com/office/officeart/2005/8/layout/vList2"/>
    <dgm:cxn modelId="{AAD5B82B-3997-471E-8FB5-790578D393CD}" type="presParOf" srcId="{CB380A6A-B916-4E7C-9441-467D99B7F4C1}" destId="{7212E17F-A189-493C-B95F-2235CBA1C2C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2B15B-056C-400A-8FA2-10ED6B86A1E6}">
      <dsp:nvSpPr>
        <dsp:cNvPr id="0" name=""/>
        <dsp:cNvSpPr/>
      </dsp:nvSpPr>
      <dsp:spPr>
        <a:xfrm>
          <a:off x="0" y="34914"/>
          <a:ext cx="4894669" cy="59904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Machine Learning training</a:t>
          </a:r>
          <a:endParaRPr lang="en-IN" sz="1800" kern="1200"/>
        </a:p>
      </dsp:txBody>
      <dsp:txXfrm>
        <a:off x="29243" y="64157"/>
        <a:ext cx="4836183" cy="540554"/>
      </dsp:txXfrm>
    </dsp:sp>
    <dsp:sp modelId="{104BC601-6669-4E9A-9B40-2A291D8CF2CD}">
      <dsp:nvSpPr>
        <dsp:cNvPr id="0" name=""/>
        <dsp:cNvSpPr/>
      </dsp:nvSpPr>
      <dsp:spPr>
        <a:xfrm>
          <a:off x="0" y="726114"/>
          <a:ext cx="4894669" cy="599040"/>
        </a:xfrm>
        <a:prstGeom prst="roundRect">
          <a:avLst/>
        </a:prstGeom>
        <a:solidFill>
          <a:schemeClr val="accent2">
            <a:hueOff val="2400014"/>
            <a:satOff val="3077"/>
            <a:lumOff val="8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Tracking Competitive Pricing</a:t>
          </a:r>
          <a:endParaRPr lang="en-IN" sz="1800" kern="1200"/>
        </a:p>
      </dsp:txBody>
      <dsp:txXfrm>
        <a:off x="29243" y="755357"/>
        <a:ext cx="4836183" cy="540554"/>
      </dsp:txXfrm>
    </dsp:sp>
    <dsp:sp modelId="{B2E9459C-0371-4C34-8E61-E163B0942304}">
      <dsp:nvSpPr>
        <dsp:cNvPr id="0" name=""/>
        <dsp:cNvSpPr/>
      </dsp:nvSpPr>
      <dsp:spPr>
        <a:xfrm>
          <a:off x="0" y="1417314"/>
          <a:ext cx="4894669" cy="599040"/>
        </a:xfrm>
        <a:prstGeom prst="roundRect">
          <a:avLst/>
        </a:prstGeom>
        <a:solidFill>
          <a:schemeClr val="accent2">
            <a:hueOff val="4800028"/>
            <a:satOff val="6154"/>
            <a:lumOff val="164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Sentiment Analysis</a:t>
          </a:r>
          <a:endParaRPr lang="en-IN" sz="1800" kern="1200"/>
        </a:p>
      </dsp:txBody>
      <dsp:txXfrm>
        <a:off x="29243" y="1446557"/>
        <a:ext cx="4836183" cy="540554"/>
      </dsp:txXfrm>
    </dsp:sp>
    <dsp:sp modelId="{CC0753F1-7519-4B21-8FD2-631F6AE0AE08}">
      <dsp:nvSpPr>
        <dsp:cNvPr id="0" name=""/>
        <dsp:cNvSpPr/>
      </dsp:nvSpPr>
      <dsp:spPr>
        <a:xfrm>
          <a:off x="0" y="2108514"/>
          <a:ext cx="4894669" cy="599040"/>
        </a:xfrm>
        <a:prstGeom prst="roundRect">
          <a:avLst/>
        </a:prstGeom>
        <a:solidFill>
          <a:schemeClr val="accent2">
            <a:hueOff val="7200042"/>
            <a:satOff val="9231"/>
            <a:lumOff val="2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Market Research</a:t>
          </a:r>
          <a:endParaRPr lang="en-IN" sz="1800" kern="1200"/>
        </a:p>
      </dsp:txBody>
      <dsp:txXfrm>
        <a:off x="29243" y="2137757"/>
        <a:ext cx="4836183" cy="540554"/>
      </dsp:txXfrm>
    </dsp:sp>
    <dsp:sp modelId="{3EB92D65-1CD8-4597-A233-E5C2848BAE92}">
      <dsp:nvSpPr>
        <dsp:cNvPr id="0" name=""/>
        <dsp:cNvSpPr/>
      </dsp:nvSpPr>
      <dsp:spPr>
        <a:xfrm>
          <a:off x="0" y="2799714"/>
          <a:ext cx="4894669" cy="599040"/>
        </a:xfrm>
        <a:prstGeom prst="roundRect">
          <a:avLst/>
        </a:prstGeom>
        <a:solidFill>
          <a:schemeClr val="accent2">
            <a:hueOff val="9600056"/>
            <a:satOff val="12308"/>
            <a:lumOff val="3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Content Aggregation</a:t>
          </a:r>
          <a:endParaRPr lang="en-IN" sz="1800" kern="1200"/>
        </a:p>
      </dsp:txBody>
      <dsp:txXfrm>
        <a:off x="29243" y="2828957"/>
        <a:ext cx="4836183" cy="540554"/>
      </dsp:txXfrm>
    </dsp:sp>
    <dsp:sp modelId="{7212E17F-A189-493C-B95F-2235CBA1C2C5}">
      <dsp:nvSpPr>
        <dsp:cNvPr id="0" name=""/>
        <dsp:cNvSpPr/>
      </dsp:nvSpPr>
      <dsp:spPr>
        <a:xfrm>
          <a:off x="0" y="3490914"/>
          <a:ext cx="4894669" cy="599040"/>
        </a:xfrm>
        <a:prstGeom prst="roundRect">
          <a:avLst/>
        </a:prstGeom>
        <a:solidFill>
          <a:schemeClr val="accent2">
            <a:hueOff val="12000070"/>
            <a:satOff val="15385"/>
            <a:lumOff val="4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b="0" i="0" kern="1200"/>
            <a:t>Monitoring Brand Value</a:t>
          </a:r>
          <a:endParaRPr lang="en-IN" sz="1800" kern="1200"/>
        </a:p>
      </dsp:txBody>
      <dsp:txXfrm>
        <a:off x="29243" y="3520157"/>
        <a:ext cx="4836183" cy="5405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Techsaksham/TSP4.0-Foundation-Lab-Repo/blob/main/UNIT%203/Lab%2010-Packages_Practice.ipynb"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Techsaksham/TSP4.0-Foundation-Lab-Repo/blob/main/UNIT%203/Lab%2010-Packages_Practice.ipyn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Techsaksham/TSP4.0-Foundation-Lab-Repo/blob/main/UNIT%203/Lab%2010-Packages_Practice.ipynb"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Techsaksham/TSP4.0-Foundation-Lab-Repo/blob/main/UNIT%203/Lab%2010-Packages_Practice.ipynb"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a:buNone/>
              <a:defRPr/>
            </a:pPr>
            <a:r>
              <a:rPr lang="en-US" dirty="0"/>
              <a:t>Good [morning/afternoon/evening], everyone!</a:t>
            </a:r>
          </a:p>
          <a:p>
            <a:pPr>
              <a:buNone/>
              <a:defRPr/>
            </a:pPr>
            <a:r>
              <a:rPr lang="en-US" dirty="0"/>
              <a:t> </a:t>
            </a:r>
          </a:p>
          <a:p>
            <a:pPr>
              <a:buNone/>
              <a:defRPr/>
            </a:pPr>
            <a:r>
              <a:rPr lang="en-US"/>
              <a:t>Welcome to this exciting session on Data Analysis with Python. In today's data-driven world, the ability to analyze and derive meaningful insights from data is an incredibly valuable skill. Whether you're looking to pursue a career in data science, improve your research capabilities, or simply enhance your problem-solving toolkit, understanding data analysis is key.</a:t>
            </a:r>
          </a:p>
          <a:p>
            <a:pPr>
              <a:buNone/>
              <a:defRPr/>
            </a:pPr>
            <a:r>
              <a:rPr lang="en-US" dirty="0"/>
              <a:t> </a:t>
            </a:r>
          </a:p>
          <a:p>
            <a:pPr>
              <a:buNone/>
              <a:defRPr/>
            </a:pPr>
            <a:r>
              <a:rPr lang="en-US" dirty="0"/>
              <a:t>Python, with its powerful libraries and easy-to-understand syntax, has become one of the most popular programming languages for data analysis. Today, we'll dive into how Python can be used to process, visualize, and interpret data effectively.</a:t>
            </a:r>
          </a:p>
          <a:p>
            <a:pPr>
              <a:buNone/>
              <a:defRPr/>
            </a:pPr>
            <a:r>
              <a:rPr lang="en-US" dirty="0"/>
              <a:t> </a:t>
            </a:r>
          </a:p>
          <a:p>
            <a:pPr>
              <a:buNone/>
              <a:defRPr/>
            </a:pPr>
            <a:r>
              <a:rPr lang="en-US" dirty="0"/>
              <a:t>Throughout this session, we'll cover:</a:t>
            </a:r>
          </a:p>
          <a:p>
            <a:pPr>
              <a:buNone/>
              <a:defRPr/>
            </a:pPr>
            <a:r>
              <a:rPr lang="en-US" dirty="0"/>
              <a:t> </a:t>
            </a:r>
          </a:p>
          <a:p>
            <a:pPr>
              <a:buNone/>
              <a:defRPr/>
            </a:pPr>
            <a:r>
              <a:rPr lang="en-US"/>
              <a:t>1. Introduction to Data Analysis: Understanding what data analysis is and why it's important.</a:t>
            </a:r>
          </a:p>
          <a:p>
            <a:pPr>
              <a:buNone/>
              <a:defRPr/>
            </a:pPr>
            <a:r>
              <a:rPr lang="en-US"/>
              <a:t>2. Python Fundamentals: A brief overview of Python basics to ensure everyone is on the same page.</a:t>
            </a:r>
          </a:p>
          <a:p>
            <a:pPr>
              <a:buNone/>
              <a:defRPr/>
            </a:pPr>
            <a:r>
              <a:rPr lang="en-US"/>
              <a:t>3. Key Libraries: Introduction to essential Python libraries like NumPy, pandas, and Matplotlib that are commonly used in data analysis.</a:t>
            </a:r>
          </a:p>
          <a:p>
            <a:pPr>
              <a:buNone/>
              <a:defRPr/>
            </a:pPr>
            <a:r>
              <a:rPr lang="en-US"/>
              <a:t>4. Data Manipulation: Techniques for cleaning and transforming data to make it suitable for analysis.</a:t>
            </a:r>
          </a:p>
          <a:p>
            <a:pPr>
              <a:buNone/>
              <a:defRPr/>
            </a:pPr>
            <a:r>
              <a:rPr lang="en-US"/>
              <a:t>5. Data Visualization: Creating graphs and charts to visualize data patterns and trends.</a:t>
            </a:r>
          </a:p>
          <a:p>
            <a:pPr>
              <a:buNone/>
              <a:defRPr/>
            </a:pPr>
            <a:r>
              <a:rPr lang="en-US"/>
              <a:t>6. Practical Examples: Hands-on examples and exercises to apply what we've learned.</a:t>
            </a:r>
          </a:p>
          <a:p>
            <a:pPr>
              <a:buNone/>
              <a:defRPr/>
            </a:pPr>
            <a:r>
              <a:rPr lang="en-US" dirty="0"/>
              <a:t> </a:t>
            </a:r>
          </a:p>
          <a:p>
            <a:pPr>
              <a:buNone/>
              <a:defRPr/>
            </a:pPr>
            <a:r>
              <a:rPr lang="en-US" dirty="0"/>
              <a:t>By the end of this session, you'll have a solid foundation in data analysis with Python and be equipped with the tools to start your own data projects. So, let's get started and unlock the power of data with Python!</a:t>
            </a:r>
          </a:p>
          <a:p>
            <a:pPr>
              <a:buNone/>
              <a:defRPr/>
            </a:pPr>
            <a:r>
              <a:rPr lang="en-US" dirty="0"/>
              <a:t> </a:t>
            </a: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Let's walk through a typical Exploratory Data Analysis (EDA) process. Understanding the steps involved will help us systematically explore and prepare our data for further analysis.</a:t>
            </a:r>
            <a:endParaRPr lang="en-US" dirty="0"/>
          </a:p>
          <a:p>
            <a:pPr>
              <a:buNone/>
            </a:pPr>
            <a:endParaRPr lang="en-US" dirty="0"/>
          </a:p>
          <a:p>
            <a:pPr marL="171450" indent="-171450"/>
            <a:r>
              <a:rPr lang="en-US" b="1"/>
              <a:t>Data Collection and Loading</a:t>
            </a:r>
            <a:r>
              <a:rPr lang="en-US"/>
              <a:t>: The first step is to collect and load the data. This could involve importing data from various sources such as databases, spreadsheets, or web APIs. Ensuring the data is in a usable format is crucial at this stage.</a:t>
            </a:r>
            <a:endParaRPr lang="en-US" dirty="0"/>
          </a:p>
          <a:p>
            <a:pPr marL="171450" indent="-171450"/>
            <a:r>
              <a:rPr lang="en-US" b="1"/>
              <a:t>Initial Data Inspection</a:t>
            </a:r>
            <a:r>
              <a:rPr lang="en-US"/>
              <a:t>: Once the data is loaded, we perform an initial inspection to understand its structure. This involves looking at the data types, number of rows and columns, and getting a general sense of the content. Common commands in programming languages like Python include head(), info(), and describe().</a:t>
            </a:r>
            <a:endParaRPr lang="en-US" dirty="0"/>
          </a:p>
          <a:p>
            <a:pPr marL="171450" indent="-171450"/>
            <a:r>
              <a:rPr lang="en-US" b="1"/>
              <a:t>Data Cleaning</a:t>
            </a:r>
            <a:r>
              <a:rPr lang="en-US"/>
              <a:t>: The next step is data cleaning. This involves handling missing values, removing duplicate records, and correcting any inconsistencies. Techniques such as imputation, deletion, or substitution can be used to manage missing data.</a:t>
            </a:r>
            <a:endParaRPr lang="en-US" dirty="0"/>
          </a:p>
          <a:p>
            <a:pPr marL="171450" indent="-171450"/>
            <a:r>
              <a:rPr lang="en-US" b="1"/>
              <a:t>Data Transformation</a:t>
            </a:r>
            <a:r>
              <a:rPr lang="en-US"/>
              <a:t>: After cleaning, we transform the data as needed. This might include encoding categorical variables into numerical values, normalizing or scaling features, and creating new variables through feature engineering. These transformations help prepare the data for analysis and modeling.</a:t>
            </a:r>
            <a:endParaRPr lang="en-US" dirty="0"/>
          </a:p>
          <a:p>
            <a:pPr marL="171450" indent="-171450"/>
            <a:r>
              <a:rPr lang="en-US" b="1"/>
              <a:t>Exploratory Visualization</a:t>
            </a:r>
            <a:r>
              <a:rPr lang="en-US"/>
              <a:t>: Visualization is a powerful tool in EDA. We create various plots such as histograms, box plots, scatter plots, and correlation matrices to visualize the data distribution, identify patterns, and detect outliers. Libraries like Matplotlib, Seaborn, and </a:t>
            </a:r>
            <a:r>
              <a:rPr lang="en-US" err="1"/>
              <a:t>Plotly</a:t>
            </a:r>
            <a:r>
              <a:rPr lang="en-US"/>
              <a:t> are commonly used for this purpose.</a:t>
            </a:r>
            <a:endParaRPr lang="en-US" dirty="0"/>
          </a:p>
          <a:p>
            <a:pPr marL="171450" indent="-171450"/>
            <a:r>
              <a:rPr lang="en-US" b="1"/>
              <a:t>Summary Statistics</a:t>
            </a:r>
            <a:r>
              <a:rPr lang="en-US"/>
              <a:t>: Calculating summary statistics helps us understand the central tendency, dispersion, and shape of the data distribution. Key metrics include mean, median, mode, standard deviation, and percentiles. These statistics provide a numerical summary of the data.</a:t>
            </a:r>
            <a:endParaRPr lang="en-US" dirty="0"/>
          </a:p>
          <a:p>
            <a:pPr marL="171450" indent="-171450"/>
            <a:r>
              <a:rPr lang="en-US" b="1" dirty="0"/>
              <a:t>Outlier Detection and Handling</a:t>
            </a:r>
            <a:r>
              <a:rPr lang="en-US" dirty="0"/>
              <a:t>: Identifying and handling outliers is crucial as they can significantly affect our analysis. Outliers can be visualized using box plots or scatter plots, and handled through techniques such as capping, transformation, or removal.</a:t>
            </a:r>
          </a:p>
          <a:p>
            <a:pPr marL="171450" indent="-171450"/>
            <a:r>
              <a:rPr lang="en-US" b="1" dirty="0"/>
              <a:t>Bivariate and Multivariate Analysis</a:t>
            </a:r>
            <a:r>
              <a:rPr lang="en-US" dirty="0"/>
              <a:t>: In this step, we explore the relationships between variables. Bivariate analysis examines the relationship between two variables using techniques like correlation analysis and scatter plots. Multivariate analysis looks at interactions between multiple variables using techniques like pair plots and heatmaps.</a:t>
            </a:r>
          </a:p>
          <a:p>
            <a:pPr marL="171450" indent="-171450"/>
            <a:r>
              <a:rPr lang="en-US" b="1" dirty="0"/>
              <a:t>Hypothesis Generation</a:t>
            </a:r>
            <a:r>
              <a:rPr lang="en-US" dirty="0"/>
              <a:t>: Based on the insights gained from the exploratory analysis, we generate hypotheses about the data. These hypotheses guide further analysis and modeling efforts. For example, we might hypothesize that a certain feature significantly impacts the target variable.</a:t>
            </a:r>
          </a:p>
          <a:p>
            <a:pPr marL="171450" indent="-171450"/>
            <a:r>
              <a:rPr lang="en-US" b="1" dirty="0"/>
              <a:t>Documentation and Reporting</a:t>
            </a:r>
            <a:r>
              <a:rPr lang="en-US" dirty="0"/>
              <a:t>: Finally, we document our findings and create reports or dashboards to communicate the insights. Clear documentation and visualizations help stakeholders understand the data and the conclusions drawn from the analysis.</a:t>
            </a:r>
          </a:p>
          <a:p>
            <a:pPr indent="0">
              <a:buNone/>
            </a:pPr>
            <a:r>
              <a:rPr lang="en-US" dirty="0"/>
              <a:t>In summary, a typical EDA process involves a series of systematic steps aimed at thoroughly understanding and preparing the data. This process ensures that we have a clean, well-understood dataset ready for more advanced analysis and modeling."</a:t>
            </a:r>
          </a:p>
          <a:p>
            <a:pPr>
              <a:buNone/>
            </a:pPr>
            <a:endParaRPr lang="en-US" dirty="0"/>
          </a:p>
          <a:p>
            <a:pPr>
              <a:buNone/>
            </a:pPr>
            <a:endParaRPr lang="en-US" dirty="0"/>
          </a:p>
        </p:txBody>
      </p:sp>
    </p:spTree>
    <p:extLst>
      <p:ext uri="{BB962C8B-B14F-4D97-AF65-F5344CB8AC3E}">
        <p14:creationId xmlns:p14="http://schemas.microsoft.com/office/powerpoint/2010/main" val="3000980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Solution: Employee Data Analysis</a:t>
            </a:r>
          </a:p>
          <a:p>
            <a:pPr>
              <a:buNone/>
            </a:pPr>
            <a:r>
              <a:rPr lang="en-US"/>
              <a:t>Step 1: Understanding the Data</a:t>
            </a:r>
          </a:p>
          <a:p>
            <a:pPr marL="285750" indent="-285750">
              <a:buChar char="•"/>
            </a:pPr>
            <a:r>
              <a:rPr lang="en-US" b="1" dirty="0"/>
              <a:t>Familiarize with the Dataset</a:t>
            </a:r>
            <a:r>
              <a:rPr lang="en-US" dirty="0"/>
              <a:t>: Begin by examining the structure of the dataset, understanding the meaning of each column (</a:t>
            </a:r>
            <a:r>
              <a:rPr lang="en-US" dirty="0" err="1"/>
              <a:t>EmployeeID</a:t>
            </a:r>
            <a:r>
              <a:rPr lang="en-US" dirty="0"/>
              <a:t>, Department, Salary, </a:t>
            </a:r>
            <a:r>
              <a:rPr lang="en-US" dirty="0" err="1"/>
              <a:t>YearsAtCompany</a:t>
            </a:r>
            <a:r>
              <a:rPr lang="en-US" dirty="0"/>
              <a:t>), and identifying the data types (e.g., numerical, categorical).</a:t>
            </a:r>
          </a:p>
          <a:p>
            <a:pPr marL="285750" indent="-285750">
              <a:buChar char="•"/>
            </a:pPr>
            <a:endParaRPr lang="en-US" dirty="0"/>
          </a:p>
          <a:p>
            <a:pPr marL="158750" indent="0">
              <a:buNone/>
            </a:pPr>
            <a:r>
              <a:rPr lang="en-US"/>
              <a:t>Step 2: Data Cleaning</a:t>
            </a:r>
            <a:endParaRPr lang="en-US" dirty="0"/>
          </a:p>
          <a:p>
            <a:r>
              <a:rPr lang="en-US" b="1" dirty="0"/>
              <a:t>Identify and Handle Missing Values</a:t>
            </a:r>
            <a:r>
              <a:rPr lang="en-US" dirty="0"/>
              <a:t>: Check for missing values in the dataset. For Salary and </a:t>
            </a:r>
            <a:r>
              <a:rPr lang="en-US" dirty="0" err="1"/>
              <a:t>YearsAtCompany</a:t>
            </a:r>
            <a:r>
              <a:rPr lang="en-US" dirty="0"/>
              <a:t>, consider using imputation methods such as filling with the mean or median values. For Department, missing values could be imputed using the mode (most frequent value) or domain knowledge.</a:t>
            </a:r>
          </a:p>
          <a:p>
            <a:r>
              <a:rPr lang="en-US" b="1" dirty="0"/>
              <a:t>Remove Duplicates</a:t>
            </a:r>
            <a:r>
              <a:rPr lang="en-US" dirty="0"/>
              <a:t>: Ensure there are no duplicate rows in the dataset, especially for unique identifiers like </a:t>
            </a:r>
            <a:r>
              <a:rPr lang="en-US" dirty="0" err="1"/>
              <a:t>EmployeeID</a:t>
            </a:r>
            <a:r>
              <a:rPr lang="en-US" dirty="0"/>
              <a:t>.</a:t>
            </a:r>
          </a:p>
          <a:p>
            <a:pPr marL="285750" indent="-285750">
              <a:buChar char="•"/>
            </a:pPr>
            <a:endParaRPr lang="en-US" dirty="0"/>
          </a:p>
          <a:p>
            <a:pPr>
              <a:buNone/>
            </a:pPr>
            <a:r>
              <a:rPr lang="en-US"/>
              <a:t>Step 3: Descriptive Statistics</a:t>
            </a:r>
          </a:p>
          <a:p>
            <a:pPr marL="171450" indent="-171450"/>
            <a:r>
              <a:rPr lang="en-US" b="1" dirty="0"/>
              <a:t>Calculate Basic Statistics</a:t>
            </a:r>
            <a:r>
              <a:rPr lang="en-US" dirty="0"/>
              <a:t>: Compute summary statistics such as mean, median, minimum, maximum, and standard deviation for Salary and </a:t>
            </a:r>
            <a:r>
              <a:rPr lang="en-US" dirty="0" err="1"/>
              <a:t>YearsAtCompany</a:t>
            </a:r>
            <a:r>
              <a:rPr lang="en-US" dirty="0"/>
              <a:t>. This provides a basic understanding of the central tendency and spread of the data.</a:t>
            </a:r>
          </a:p>
          <a:p>
            <a:pPr marL="171450" indent="-171450"/>
            <a:endParaRPr lang="en-US" dirty="0"/>
          </a:p>
          <a:p>
            <a:pPr>
              <a:buNone/>
            </a:pPr>
            <a:r>
              <a:rPr lang="en-US"/>
              <a:t>Step 4: Data Visualization</a:t>
            </a:r>
          </a:p>
          <a:p>
            <a:pPr marL="171450" indent="-171450"/>
            <a:r>
              <a:rPr lang="en-US" b="1" dirty="0"/>
              <a:t>Salary Distribution</a:t>
            </a:r>
            <a:r>
              <a:rPr lang="en-US" dirty="0"/>
              <a:t>: Create histograms or box plots to visualize the distribution of salaries across the entire dataset. This helps in identifying the spread and any potential outliers.</a:t>
            </a:r>
          </a:p>
          <a:p>
            <a:pPr marL="171450" indent="-171450"/>
            <a:r>
              <a:rPr lang="en-US" b="1" dirty="0"/>
              <a:t>Department-wise Salary Distribution</a:t>
            </a:r>
            <a:r>
              <a:rPr lang="en-US" dirty="0"/>
              <a:t>: Use box plots to compare salary distributions across different departments. This can highlight disparities or variances in salaries among departments.</a:t>
            </a:r>
          </a:p>
          <a:p>
            <a:pPr marL="171450" indent="-171450"/>
            <a:r>
              <a:rPr lang="en-US" b="1" dirty="0"/>
              <a:t>Years at Company</a:t>
            </a:r>
            <a:r>
              <a:rPr lang="en-US" dirty="0"/>
              <a:t>: Plot histograms or bar charts to visualize the distribution of years employees have been at the company. This can reveal trends in employee retention and tenure.</a:t>
            </a:r>
          </a:p>
          <a:p>
            <a:pPr marL="171450" indent="-171450"/>
            <a:r>
              <a:rPr lang="en-US" b="1" dirty="0"/>
              <a:t>Correlation Analysis</a:t>
            </a:r>
            <a:r>
              <a:rPr lang="en-US" dirty="0"/>
              <a:t>: Generate scatter plots to explore the relationship between Salary and </a:t>
            </a:r>
            <a:r>
              <a:rPr lang="en-US" dirty="0" err="1"/>
              <a:t>YearsAtCompany</a:t>
            </a:r>
            <a:r>
              <a:rPr lang="en-US" dirty="0"/>
              <a:t>. Calculate the correlation coefficient to quantify the strength of this relationship.</a:t>
            </a:r>
          </a:p>
          <a:p>
            <a:pPr marL="0" indent="0">
              <a:buNone/>
            </a:pPr>
            <a:endParaRPr lang="en-US" dirty="0"/>
          </a:p>
          <a:p>
            <a:pPr>
              <a:buNone/>
            </a:pPr>
            <a:r>
              <a:rPr lang="en-US"/>
              <a:t>Step 5: Insights and Reporting</a:t>
            </a:r>
          </a:p>
          <a:p>
            <a:pPr marL="171450" indent="-171450"/>
            <a:r>
              <a:rPr lang="en-US" b="1" dirty="0"/>
              <a:t>Interpret Findings</a:t>
            </a:r>
            <a:r>
              <a:rPr lang="en-US" dirty="0"/>
              <a:t>: Summarize the insights gained from the descriptive statistics and visualizations. For example, identify which departments have higher average salaries, detect any patterns related to employee tenure and salary, and note any significant outliers.</a:t>
            </a:r>
          </a:p>
          <a:p>
            <a:pPr marL="171450" indent="-171450"/>
            <a:r>
              <a:rPr lang="en-US" b="1" dirty="0"/>
              <a:t>Prepare a Report</a:t>
            </a:r>
            <a:r>
              <a:rPr lang="en-US" dirty="0"/>
              <a:t>: Compile the findings into a comprehensive report. Include visualizations and key statistics, and provide interpretations and recommendations based on the analysis. For instance, suggest addressing any detected salary disparities or developing strategies for improving employee retention.</a:t>
            </a:r>
          </a:p>
          <a:p>
            <a:pPr marL="0" indent="0">
              <a:buNone/>
            </a:pPr>
            <a:endParaRPr lang="en-US" dirty="0"/>
          </a:p>
          <a:p>
            <a:pPr marL="0" indent="0">
              <a:buNone/>
            </a:pPr>
            <a:endParaRPr lang="en-US" dirty="0"/>
          </a:p>
          <a:p>
            <a:pPr>
              <a:buNone/>
            </a:pPr>
            <a:endParaRPr lang="en-US" dirty="0">
              <a:latin typeface="Calibri"/>
              <a:cs typeface="Calibri"/>
            </a:endParaRPr>
          </a:p>
        </p:txBody>
      </p:sp>
    </p:spTree>
    <p:extLst>
      <p:ext uri="{BB962C8B-B14F-4D97-AF65-F5344CB8AC3E}">
        <p14:creationId xmlns:p14="http://schemas.microsoft.com/office/powerpoint/2010/main" val="1129924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Now, let's explore the two main categories of techniques used in Exploratory Data Analysis (EDA): Quantitative and Graphical techniques. Each plays a crucial role in understanding and interpreting our data.</a:t>
            </a:r>
          </a:p>
          <a:p>
            <a:pPr>
              <a:buNone/>
            </a:pPr>
            <a:endParaRPr lang="en-US" dirty="0"/>
          </a:p>
          <a:p>
            <a:pPr>
              <a:buNone/>
            </a:pPr>
            <a:endParaRPr lang="en-US" dirty="0"/>
          </a:p>
          <a:p>
            <a:pPr>
              <a:buNone/>
            </a:pPr>
            <a:endParaRPr lang="en-US" dirty="0"/>
          </a:p>
          <a:p>
            <a:pPr>
              <a:buNone/>
            </a:pPr>
            <a:endParaRPr lang="en-US" dirty="0"/>
          </a:p>
          <a:p>
            <a:pPr>
              <a:buNone/>
            </a:pPr>
            <a:endParaRPr lang="en-US" dirty="0">
              <a:latin typeface="Calibri"/>
              <a:cs typeface="Calibri"/>
            </a:endParaRPr>
          </a:p>
        </p:txBody>
      </p:sp>
    </p:spTree>
    <p:extLst>
      <p:ext uri="{BB962C8B-B14F-4D97-AF65-F5344CB8AC3E}">
        <p14:creationId xmlns:p14="http://schemas.microsoft.com/office/powerpoint/2010/main" val="46669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a:p>
            <a:pPr>
              <a:buNone/>
            </a:pPr>
            <a:r>
              <a:rPr lang="en-US" b="1"/>
              <a:t>Quantitative Techniques</a:t>
            </a:r>
            <a:r>
              <a:rPr lang="en-US"/>
              <a:t>:</a:t>
            </a:r>
            <a:endParaRPr lang="en-US" dirty="0"/>
          </a:p>
          <a:p>
            <a:pPr>
              <a:buNone/>
            </a:pPr>
            <a:r>
              <a:rPr lang="en-US"/>
              <a:t>Quantitative techniques involve numerical and statistical methods to summarize and describe the main features of a dataset.</a:t>
            </a:r>
            <a:endParaRPr lang="en-US" dirty="0"/>
          </a:p>
          <a:p>
            <a:pPr marL="285750" indent="-285750">
              <a:buFont typeface="Arial,Sans-Serif"/>
              <a:buChar char="•"/>
            </a:pPr>
            <a:r>
              <a:rPr lang="en-US" b="1"/>
              <a:t>Summary Statistics</a:t>
            </a:r>
            <a:r>
              <a:rPr lang="en-US"/>
              <a:t>: Summary statistics provide a quick overview of the dataset's key characteristics. Common metrics include:</a:t>
            </a:r>
            <a:endParaRPr lang="en-US" dirty="0"/>
          </a:p>
          <a:p>
            <a:pPr marL="285750" lvl="1" indent="-285750">
              <a:buFont typeface="Arial,Sans-Serif"/>
              <a:buChar char="•"/>
            </a:pPr>
            <a:r>
              <a:rPr lang="en-US" b="1"/>
              <a:t>Mean</a:t>
            </a:r>
            <a:r>
              <a:rPr lang="en-US"/>
              <a:t>: The average value of the data.</a:t>
            </a:r>
            <a:endParaRPr lang="en-US" dirty="0"/>
          </a:p>
          <a:p>
            <a:pPr marL="285750" lvl="1" indent="-285750">
              <a:buFont typeface="Arial,Sans-Serif"/>
              <a:buChar char="•"/>
            </a:pPr>
            <a:r>
              <a:rPr lang="en-US" b="1" dirty="0"/>
              <a:t>Median</a:t>
            </a:r>
            <a:r>
              <a:rPr lang="en-US" dirty="0"/>
              <a:t>: The middle value when the data is ordered.</a:t>
            </a:r>
          </a:p>
          <a:p>
            <a:pPr marL="285750" lvl="1" indent="-285750">
              <a:buFont typeface="Arial,Sans-Serif"/>
              <a:buChar char="•"/>
            </a:pPr>
            <a:r>
              <a:rPr lang="en-US" b="1" dirty="0"/>
              <a:t>Mode</a:t>
            </a:r>
            <a:r>
              <a:rPr lang="en-US" dirty="0"/>
              <a:t>: The most frequently occurring value.</a:t>
            </a:r>
          </a:p>
          <a:p>
            <a:pPr marL="285750" lvl="1" indent="-285750">
              <a:buFont typeface="Arial,Sans-Serif"/>
              <a:buChar char="•"/>
            </a:pPr>
            <a:r>
              <a:rPr lang="en-US" b="1" dirty="0"/>
              <a:t>Standard Deviation</a:t>
            </a:r>
            <a:r>
              <a:rPr lang="en-US" dirty="0"/>
              <a:t>: Measures the dispersion or spread of the data.</a:t>
            </a:r>
          </a:p>
          <a:p>
            <a:pPr marL="285750" lvl="1" indent="-285750">
              <a:buFont typeface="Arial,Sans-Serif"/>
              <a:buChar char="•"/>
            </a:pPr>
            <a:r>
              <a:rPr lang="en-US" b="1" dirty="0"/>
              <a:t>Variance</a:t>
            </a:r>
            <a:r>
              <a:rPr lang="en-US" dirty="0"/>
              <a:t>: The average squared deviation from the mean.</a:t>
            </a:r>
          </a:p>
          <a:p>
            <a:pPr marL="285750" lvl="1" indent="-285750">
              <a:buFont typeface="Arial,Sans-Serif"/>
              <a:buChar char="•"/>
            </a:pPr>
            <a:r>
              <a:rPr lang="en-US" b="1" dirty="0"/>
              <a:t>Percentiles</a:t>
            </a:r>
            <a:r>
              <a:rPr lang="en-US" dirty="0"/>
              <a:t>: Values below which a certain percentage of the data falls.</a:t>
            </a:r>
          </a:p>
          <a:p>
            <a:pPr marL="285750" indent="-285750">
              <a:buFont typeface="Arial,Sans-Serif"/>
              <a:buChar char="•"/>
            </a:pPr>
            <a:r>
              <a:rPr lang="en-US" b="1" dirty="0"/>
              <a:t>Correlation Analysis</a:t>
            </a:r>
            <a:r>
              <a:rPr lang="en-US" dirty="0"/>
              <a:t>: This technique measures the relationship between two numerical variables. The Pearson correlation coefficient is often used to quantify linear relationships, with values ranging from -1 (perfect negative correlation) to +1 (perfect positive correlation).</a:t>
            </a:r>
          </a:p>
          <a:p>
            <a:pPr marL="285750" indent="-285750">
              <a:buFont typeface="Arial,Sans-Serif"/>
              <a:buChar char="•"/>
            </a:pPr>
            <a:r>
              <a:rPr lang="en-US" b="1" dirty="0"/>
              <a:t>Hypothesis Testing</a:t>
            </a:r>
            <a:r>
              <a:rPr lang="en-US" dirty="0"/>
              <a:t>: Statistical tests such as the t-test, chi-square test, and ANOVA help determine if there are significant differences between groups or relationships between variables.</a:t>
            </a:r>
          </a:p>
          <a:p>
            <a:pPr marL="285750" indent="-285750">
              <a:buFont typeface="Arial,Sans-Serif"/>
              <a:buChar char="•"/>
            </a:pPr>
            <a:r>
              <a:rPr lang="en-US" b="1" dirty="0"/>
              <a:t>Distribution Analysis</a:t>
            </a:r>
            <a:r>
              <a:rPr lang="en-US" dirty="0"/>
              <a:t>: Analyzing the distribution of data points helps understand the data's shape, spread, and central tendency. Quantitative measures include skewness and kurtosis, which describe the asymmetry and </a:t>
            </a:r>
            <a:r>
              <a:rPr lang="en-US" dirty="0" err="1"/>
              <a:t>peakedness</a:t>
            </a:r>
            <a:r>
              <a:rPr lang="en-US" dirty="0"/>
              <a:t> of the distribution, respectively.</a:t>
            </a:r>
          </a:p>
          <a:p>
            <a:pPr marL="285750" indent="-285750">
              <a:buFont typeface="Arial,Sans-Serif"/>
              <a:buChar char="•"/>
            </a:pPr>
            <a:r>
              <a:rPr lang="en-US" b="1" dirty="0"/>
              <a:t>Outlier Detection</a:t>
            </a:r>
            <a:r>
              <a:rPr lang="en-US" dirty="0"/>
              <a:t>: Identifying outliers is critical as they can heavily influence the results. Techniques include calculating Z-scores, where values beyond a certain threshold (e.g., ±3) are considered outliers, and the Interquartile Range (IQR) method, where outliers are values lying beyond 1.5 times the IQR from the quartiles.</a:t>
            </a:r>
          </a:p>
          <a:p>
            <a:pPr indent="0">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4129926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t>Graphical Techniques</a:t>
            </a:r>
            <a:r>
              <a:rPr lang="en-US"/>
              <a:t>:</a:t>
            </a:r>
            <a:endParaRPr lang="en-US" dirty="0"/>
          </a:p>
          <a:p>
            <a:pPr>
              <a:buNone/>
            </a:pPr>
            <a:r>
              <a:rPr lang="en-US"/>
              <a:t>Graphical techniques involve visual representations of the data, making it easier to detect patterns, trends, and outliers.</a:t>
            </a:r>
            <a:endParaRPr lang="en-US" dirty="0"/>
          </a:p>
          <a:p>
            <a:pPr marL="285750" indent="-285750">
              <a:buFont typeface="Arial,Sans-Serif"/>
              <a:buChar char="•"/>
            </a:pPr>
            <a:r>
              <a:rPr lang="en-US" b="1"/>
              <a:t>Histograms</a:t>
            </a:r>
            <a:r>
              <a:rPr lang="en-US"/>
              <a:t>: Histograms display the frequency distribution of a single numerical variable. They help us understand the shape and spread of the data.</a:t>
            </a:r>
            <a:endParaRPr lang="en-US" dirty="0"/>
          </a:p>
          <a:p>
            <a:pPr marL="285750" indent="-285750">
              <a:buFont typeface="Arial,Sans-Serif"/>
              <a:buChar char="•"/>
            </a:pPr>
            <a:r>
              <a:rPr lang="en-US" b="1"/>
              <a:t>Box Plots</a:t>
            </a:r>
            <a:r>
              <a:rPr lang="en-US"/>
              <a:t>: Box plots summarize the distribution of a variable and highlight outliers. They show the median, quartiles, and potential outliers in the data.</a:t>
            </a:r>
            <a:endParaRPr lang="en-US" dirty="0"/>
          </a:p>
          <a:p>
            <a:pPr marL="285750" indent="-285750">
              <a:buFont typeface="Arial,Sans-Serif"/>
              <a:buChar char="•"/>
            </a:pPr>
            <a:r>
              <a:rPr lang="en-US" b="1"/>
              <a:t>Scatter Plots</a:t>
            </a:r>
            <a:r>
              <a:rPr lang="en-US"/>
              <a:t>: Scatter plots visualize the relationship between two numerical variables. They are useful for detecting correlations, clusters, and outliers.</a:t>
            </a:r>
            <a:endParaRPr lang="en-US" dirty="0"/>
          </a:p>
          <a:p>
            <a:pPr marL="285750" indent="-285750">
              <a:buFont typeface="Arial,Sans-Serif"/>
              <a:buChar char="•"/>
            </a:pPr>
            <a:r>
              <a:rPr lang="en-US" b="1" dirty="0"/>
              <a:t>Bar Charts</a:t>
            </a:r>
            <a:r>
              <a:rPr lang="en-US" dirty="0"/>
              <a:t>: Bar charts are used to compare the frequency or count of categorical data. They provide a clear visual comparison between different categories.</a:t>
            </a:r>
          </a:p>
          <a:p>
            <a:pPr marL="285750" indent="-285750">
              <a:buFont typeface="Arial,Sans-Serif"/>
              <a:buChar char="•"/>
            </a:pPr>
            <a:r>
              <a:rPr lang="en-US" b="1" dirty="0"/>
              <a:t>Heatmaps</a:t>
            </a:r>
            <a:r>
              <a:rPr lang="en-US" dirty="0"/>
              <a:t>: Heatmaps visualize the correlation matrix or other metrics across variables using color gradients. They are effective for showing relationships and patterns between multiple variables.</a:t>
            </a:r>
          </a:p>
          <a:p>
            <a:pPr marL="285750" indent="-285750">
              <a:buFont typeface="Arial,Sans-Serif"/>
              <a:buChar char="•"/>
            </a:pPr>
            <a:r>
              <a:rPr lang="en-US" b="1" dirty="0"/>
              <a:t>Pair Plots</a:t>
            </a:r>
            <a:r>
              <a:rPr lang="en-US" dirty="0"/>
              <a:t>: Pair plots (or scatterplot matrices) display scatter plots for all pairs of numerical variables in a dataset. They help visualize relationships and interactions between variables.</a:t>
            </a:r>
          </a:p>
          <a:p>
            <a:pPr marL="285750" indent="-285750">
              <a:buFont typeface="Arial,Sans-Serif"/>
              <a:buChar char="•"/>
            </a:pPr>
            <a:r>
              <a:rPr lang="en-US" b="1" dirty="0"/>
              <a:t>Line Graphs</a:t>
            </a:r>
            <a:r>
              <a:rPr lang="en-US" dirty="0"/>
              <a:t>: Line graphs are used to visualize trends over time or ordered data points. They are particularly useful for time series analysis.</a:t>
            </a:r>
          </a:p>
          <a:p>
            <a:pPr marL="285750" indent="-285750">
              <a:buFont typeface="Arial,Sans-Serif"/>
              <a:buChar char="•"/>
            </a:pPr>
            <a:r>
              <a:rPr lang="en-US" b="1" dirty="0"/>
              <a:t>Violin Plots</a:t>
            </a:r>
            <a:r>
              <a:rPr lang="en-US" dirty="0"/>
              <a:t>: Violin plots combine the features of box plots and density plots, showing the distribution and probability density of the data across different categories.</a:t>
            </a:r>
          </a:p>
          <a:p>
            <a:pPr marL="285750" indent="-285750">
              <a:buFont typeface="Arial,Sans-Serif"/>
              <a:buChar char="•"/>
            </a:pPr>
            <a:r>
              <a:rPr lang="en-US" b="1" dirty="0"/>
              <a:t>Density Plots</a:t>
            </a:r>
            <a:r>
              <a:rPr lang="en-US" dirty="0"/>
              <a:t>: Density plots smooth the data distribution using a kernel density estimate, providing a continuous probability distribution visualization.</a:t>
            </a:r>
          </a:p>
          <a:p>
            <a:pPr marL="285750" indent="-285750">
              <a:buFont typeface="Arial,Sans-Serif"/>
              <a:buChar char="•"/>
            </a:pPr>
            <a:r>
              <a:rPr lang="en-US" b="1" dirty="0"/>
              <a:t>Q-Q Plots</a:t>
            </a:r>
            <a:r>
              <a:rPr lang="en-US" dirty="0"/>
              <a:t>: Quantile-Quantile (Q-Q) plots compare the quantiles of the data distribution to a theoretical distribution (e.g., normal distribution) to assess whether the data follows the expected distribution.</a:t>
            </a:r>
          </a:p>
          <a:p>
            <a:pPr marL="171450" indent="-171450">
              <a:buFont typeface="Arial,Sans-Serif"/>
              <a:buChar char="•"/>
            </a:pPr>
            <a:endParaRPr lang="en-US" dirty="0"/>
          </a:p>
          <a:p>
            <a:pPr marL="171450" indent="-171450">
              <a:buFont typeface="Arial,Sans-Serif"/>
              <a:buChar char="•"/>
            </a:pPr>
            <a:endParaRPr lang="en-US" dirty="0"/>
          </a:p>
          <a:p>
            <a:pPr marL="171450" indent="-171450">
              <a:buFont typeface="Arial,Sans-Serif"/>
              <a:buChar char="•"/>
            </a:pPr>
            <a:r>
              <a:rPr lang="en-US" b="1" dirty="0"/>
              <a:t>Conclusion</a:t>
            </a:r>
            <a:r>
              <a:rPr lang="en-US" dirty="0"/>
              <a:t>:</a:t>
            </a:r>
          </a:p>
          <a:p>
            <a:pPr marL="171450" indent="-171450">
              <a:buFont typeface="Arial,Sans-Serif"/>
              <a:buChar char="•"/>
            </a:pPr>
            <a:r>
              <a:rPr lang="en-US" dirty="0"/>
              <a:t>Both quantitative and graphical techniques are essential components of EDA. Quantitative techniques provide precise numerical summaries and statistical tests, while graphical techniques offer intuitive visual insights into the data. Together, they form a comprehensive approach to exploring and understanding data, setting the stage for more advanced analysis and modeling.</a:t>
            </a:r>
          </a:p>
          <a:p>
            <a:pPr marL="285750" indent="-285750">
              <a:buFont typeface="Arial,Sans-Serif"/>
              <a:buChar char="•"/>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494222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"Now, let's talk about NumPy, an essential tool for data analysis and scientific computing in Python.</a:t>
            </a:r>
            <a:endParaRPr lang="en-US" dirty="0"/>
          </a:p>
          <a:p>
            <a:pPr>
              <a:buNone/>
            </a:pPr>
            <a:endParaRPr lang="en-US" dirty="0"/>
          </a:p>
          <a:p>
            <a:pPr marL="171450" indent="-171450"/>
            <a:r>
              <a:rPr lang="en-US" b="1"/>
              <a:t>Introduction to NumPy</a:t>
            </a:r>
            <a:r>
              <a:rPr lang="en-US"/>
              <a:t>: NumPy is an open-source Python library widely used for working with arrays. It is a fundamental package for numerical computing in Python, providing support for large, multi-dimensional arrays and matrices, along with a collection of mathematical functions to operate on these arrays efficiently.</a:t>
            </a:r>
          </a:p>
          <a:p>
            <a:pPr marL="171450" indent="-171450"/>
            <a:r>
              <a:rPr lang="en-US" b="1"/>
              <a:t>What NumPy Stands For</a:t>
            </a:r>
            <a:r>
              <a:rPr lang="en-US"/>
              <a:t>: NumPy stands for 'Numerical Python'. It is designed to handle numerical data efficiently and is a cornerstone of the scientific Python ecosystem.</a:t>
            </a:r>
            <a:endParaRPr lang="en-US" dirty="0"/>
          </a:p>
          <a:p>
            <a:pPr marL="171450" indent="-171450"/>
            <a:r>
              <a:rPr lang="en-US" b="1" dirty="0"/>
              <a:t>NumPy Arrays</a:t>
            </a:r>
            <a:r>
              <a:rPr lang="en-US" dirty="0"/>
              <a:t>: The core of NumPy is the array object, known as </a:t>
            </a:r>
            <a:r>
              <a:rPr lang="en-US" dirty="0" err="1"/>
              <a:t>ndarray</a:t>
            </a:r>
            <a:r>
              <a:rPr lang="en-US" dirty="0"/>
              <a:t>. The NumPy array is a powerful data structure that efficiently stores and accesses multidimensional arrays. Unlike Python's built-in lists, NumPy arrays are more compact, faster, and can handle large datasets more efficiently.</a:t>
            </a:r>
          </a:p>
          <a:p>
            <a:pPr marL="171450" indent="-171450"/>
            <a:r>
              <a:rPr lang="en-US" b="1" dirty="0"/>
              <a:t>Efficiency of NumPy</a:t>
            </a:r>
            <a:r>
              <a:rPr lang="en-US" dirty="0"/>
              <a:t>: NumPy achieves its high performance through several mechanisms:</a:t>
            </a:r>
          </a:p>
          <a:p>
            <a:pPr marL="1085850" lvl="1" indent="-171450"/>
            <a:r>
              <a:rPr lang="en-US" b="1" dirty="0"/>
              <a:t>Optimized C and C++ Code</a:t>
            </a:r>
            <a:r>
              <a:rPr lang="en-US" dirty="0"/>
              <a:t>: Although NumPy is a Python library, it is written partially in Python, but most of the parts that require fast computation are written in C or C++. This allows NumPy to perform operations much faster than pure Python.</a:t>
            </a:r>
          </a:p>
          <a:p>
            <a:pPr marL="1085850" lvl="1" indent="-171450"/>
            <a:r>
              <a:rPr lang="en-US" b="1" dirty="0"/>
              <a:t>Vectorization</a:t>
            </a:r>
            <a:r>
              <a:rPr lang="en-US" dirty="0"/>
              <a:t>: NumPy takes advantage of vectorized operations, which apply a function to an entire array, element-wise, without the need for explicit loops. This not only makes the code more concise and readable but also significantly speeds up computation.</a:t>
            </a:r>
          </a:p>
          <a:p>
            <a:pPr lvl="1" indent="0">
              <a:buNone/>
            </a:pPr>
            <a:endParaRPr lang="en-US" dirty="0"/>
          </a:p>
          <a:p>
            <a:pPr lvl="1">
              <a:buNone/>
            </a:pPr>
            <a:endParaRPr lang="en-US" dirty="0"/>
          </a:p>
          <a:p>
            <a:pPr lvl="1">
              <a:buNone/>
            </a:pPr>
            <a:r>
              <a:rPr lang="en-US" b="1" dirty="0"/>
              <a:t>Conclusion</a:t>
            </a:r>
            <a:r>
              <a:rPr lang="en-US" dirty="0"/>
              <a:t>:</a:t>
            </a:r>
          </a:p>
          <a:p>
            <a:pPr lvl="1">
              <a:buNone/>
            </a:pPr>
            <a:r>
              <a:rPr lang="en-US" dirty="0"/>
              <a:t>In summary, NumPy is an indispensable tool for anyone working with numerical data in Python. Its ability to handle large datasets efficiently, combined with its powerful array operations, makes it a go-to library for data scientists, engineers, and researchers. Understanding and utilizing NumPy is a crucial skill in the field of data analysis and scientific computing.</a:t>
            </a:r>
          </a:p>
          <a:p>
            <a:pPr>
              <a:buNone/>
            </a:pPr>
            <a:endParaRPr lang="en-US" dirty="0"/>
          </a:p>
          <a:p>
            <a:pPr marL="39370" indent="0">
              <a:spcBef>
                <a:spcPts val="127"/>
              </a:spcBef>
              <a:buNone/>
            </a:pPr>
            <a:endParaRPr lang="en-US" dirty="0"/>
          </a:p>
        </p:txBody>
      </p:sp>
    </p:spTree>
    <p:extLst>
      <p:ext uri="{BB962C8B-B14F-4D97-AF65-F5344CB8AC3E}">
        <p14:creationId xmlns:p14="http://schemas.microsoft.com/office/powerpoint/2010/main" val="392493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b="1" dirty="0"/>
              <a:t>Lab 19 - </a:t>
            </a:r>
            <a:r>
              <a:rPr lang="en-US" dirty="0"/>
              <a:t>In this lab, we're diving into NumPy, a fundamental package for scientific computing in Python. We'll explore its array objects, practice data manipulation, and perform complex mathematical operations. Our goal is to gain proficiency in NumPy to enhance our data analysis and machine learning skills. Let's get started!</a:t>
            </a:r>
          </a:p>
          <a:p>
            <a:pPr algn="ctr">
              <a:buNone/>
            </a:pPr>
            <a:endParaRPr lang="en-US" b="1"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16</a:t>
            </a:fld>
            <a:endParaRPr lang="en-US"/>
          </a:p>
        </p:txBody>
      </p:sp>
    </p:spTree>
    <p:extLst>
      <p:ext uri="{BB962C8B-B14F-4D97-AF65-F5344CB8AC3E}">
        <p14:creationId xmlns:p14="http://schemas.microsoft.com/office/powerpoint/2010/main" val="11429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hlinkClick r:id="rId3">
                  <a:extLst>
                    <a:ext uri="{A12FA001-AC4F-418D-AE19-62706E023703}">
                      <ahyp:hlinkClr xmlns:ahyp="http://schemas.microsoft.com/office/drawing/2018/hyperlinkcolor" val="tx"/>
                    </a:ext>
                  </a:extLst>
                </a:hlinkClick>
              </a:rPr>
              <a:t>Lab 19 – </a:t>
            </a:r>
            <a:r>
              <a:rPr lang="en-IN" dirty="0"/>
              <a:t>Implementing </a:t>
            </a:r>
            <a:r>
              <a:rPr lang="en-IN" dirty="0" err="1"/>
              <a:t>Numpy</a:t>
            </a:r>
            <a:r>
              <a:rPr lang="en-IN" dirty="0"/>
              <a:t> Concepts in Python</a:t>
            </a:r>
            <a:endParaRPr lang="en-US" dirty="0"/>
          </a:p>
          <a:p>
            <a:pPr marL="0" indent="0" algn="ctr">
              <a:buNone/>
            </a:pPr>
            <a:r>
              <a:rPr lang="en-IN" dirty="0"/>
              <a:t> </a:t>
            </a:r>
            <a:endParaRPr lang="en-US" dirty="0"/>
          </a:p>
          <a:p>
            <a:pPr algn="ctr">
              <a:buNone/>
            </a:pPr>
            <a:endParaRPr lang="en-US" b="1" dirty="0"/>
          </a:p>
          <a:p>
            <a:pPr marL="0" indent="0" algn="ctr">
              <a:buNone/>
            </a:pPr>
            <a:endParaRPr lang="en-US"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17</a:t>
            </a:fld>
            <a:endParaRPr lang="en-US"/>
          </a:p>
        </p:txBody>
      </p:sp>
    </p:spTree>
    <p:extLst>
      <p:ext uri="{BB962C8B-B14F-4D97-AF65-F5344CB8AC3E}">
        <p14:creationId xmlns:p14="http://schemas.microsoft.com/office/powerpoint/2010/main" val="1046712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Slide, we're diving into Data visualization that transforms complex data into understandable visuals like charts and graphs. It's a key part of data analysis, helping to convey information clearly and effectively. By presenting data visually, it becomes easier to see patterns, trends, and outliers, which aids in making informed decisions based on the data presented.</a:t>
            </a:r>
          </a:p>
        </p:txBody>
      </p:sp>
    </p:spTree>
    <p:extLst>
      <p:ext uri="{BB962C8B-B14F-4D97-AF65-F5344CB8AC3E}">
        <p14:creationId xmlns:p14="http://schemas.microsoft.com/office/powerpoint/2010/main" val="165647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Data visualization is important for making sense of large datasets. By installing and importing the specialized packages such as matplotlib,plotly,pandas,seaborn, we can create graphs and charts that make it easier to spot trends and patterns. This process helps transform complex data into clear, understandable visuals, aiding in better decision-making and analysis.</a:t>
            </a:r>
          </a:p>
        </p:txBody>
      </p:sp>
    </p:spTree>
    <p:extLst>
      <p:ext uri="{BB962C8B-B14F-4D97-AF65-F5344CB8AC3E}">
        <p14:creationId xmlns:p14="http://schemas.microsoft.com/office/powerpoint/2010/main" val="381931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US" b="1" dirty="0"/>
              <a:t>Learning Objective</a:t>
            </a:r>
            <a:endParaRPr lang="en-US"/>
          </a:p>
          <a:p>
            <a:pPr marL="0" lvl="0" indent="0" algn="ctr">
              <a:lnSpc>
                <a:spcPct val="100000"/>
              </a:lnSpc>
              <a:spcBef>
                <a:spcPts val="0"/>
              </a:spcBef>
              <a:spcAft>
                <a:spcPts val="0"/>
              </a:spcAft>
              <a:buSzPts val="1100"/>
              <a:buNone/>
            </a:pPr>
            <a:r>
              <a:rPr lang="en-US" b="1" dirty="0"/>
              <a:t>-------------------------------------------------------------------------------------------------------------------------------------------------------------------------------</a:t>
            </a:r>
          </a:p>
          <a:p>
            <a:pPr marL="0" indent="0">
              <a:buNone/>
            </a:pPr>
            <a:r>
              <a:rPr lang="en" b="1" dirty="0"/>
              <a:t>In this slide, Trainer would be making understand that – What are the benefits of the topics, What will be objective. How the topic will be benefitted in order to develop the skill.</a:t>
            </a:r>
            <a:endParaRPr lang="en-US" dirty="0"/>
          </a:p>
          <a:p>
            <a:pPr marL="0" indent="0">
              <a:buNone/>
            </a:pPr>
            <a:r>
              <a:rPr lang="en" b="1" dirty="0"/>
              <a:t>---------------------------------------------------</a:t>
            </a:r>
            <a:endParaRPr lang="en-US" dirty="0"/>
          </a:p>
          <a:p>
            <a:pPr marL="0" indent="0">
              <a:buNone/>
            </a:pPr>
            <a:r>
              <a:rPr lang="en-US" dirty="0"/>
              <a:t>Learning Objective</a:t>
            </a:r>
          </a:p>
          <a:p>
            <a:pPr>
              <a:buNone/>
            </a:pPr>
            <a:endParaRPr lang="en-US" dirty="0"/>
          </a:p>
          <a:p>
            <a:pPr>
              <a:buNone/>
            </a:pPr>
            <a:r>
              <a:rPr lang="en-US" dirty="0"/>
              <a:t> </a:t>
            </a:r>
          </a:p>
          <a:p>
            <a:pPr marL="0" indent="0">
              <a:buNone/>
            </a:pPr>
            <a:r>
              <a:rPr lang="en-US"/>
              <a:t>The learning objectives include: retrieving data from multiple sources (such as databases and APIs), performing Exploratory Data Analysis (EDA), effectively handling categorical and ordinal features, gaining practical exposure to data analysis tools like NumPy, Matplotlib, and Pandas for data manipulation and visualization, and acquiring skills in web scraping using Python for data extraction from websites. These objectives collectively aim to develop proficiency in acquiring, exploring, and analyzing data using diverse methods and tools in Python.</a:t>
            </a:r>
          </a:p>
          <a:p>
            <a:pPr marL="0" lvl="0" indent="0" algn="l">
              <a:lnSpc>
                <a:spcPct val="100000"/>
              </a:lnSpc>
              <a:spcBef>
                <a:spcPts val="0"/>
              </a:spcBef>
              <a:spcAft>
                <a:spcPts val="0"/>
              </a:spcAft>
              <a:buNone/>
            </a:pPr>
            <a:endParaRPr lang="en-US"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Matplotlib is a widely-used Python library, essential for creating 2D visualizations. With it, you can transform data into clear plots and graphs, making analysis easier. It supports various output formats, is highly customizable, and integrates well with other libraries, making it a go-to tool for data scientists and researchers.</a:t>
            </a:r>
          </a:p>
        </p:txBody>
      </p:sp>
    </p:spTree>
    <p:extLst>
      <p:ext uri="{BB962C8B-B14F-4D97-AF65-F5344CB8AC3E}">
        <p14:creationId xmlns:p14="http://schemas.microsoft.com/office/powerpoint/2010/main" val="85534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b="1" dirty="0"/>
              <a:t>Lab 20 - </a:t>
            </a:r>
            <a:r>
              <a:rPr lang="en-US" dirty="0"/>
              <a:t>In this lab, we're exploring Matplotlib, a powerful tool for creating visualizations in Python. We'll learn how to plot data, customize charts, and interpret results. Our focus is on practical application, ensuring you can effectively communicate data insights through visual representation. Let's dive into the world of data visualization together.</a:t>
            </a:r>
          </a:p>
          <a:p>
            <a:pPr algn="ctr">
              <a:buNone/>
            </a:pPr>
            <a:endParaRPr lang="en-US" b="1"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21</a:t>
            </a:fld>
            <a:endParaRPr lang="en-US"/>
          </a:p>
        </p:txBody>
      </p:sp>
    </p:spTree>
    <p:extLst>
      <p:ext uri="{BB962C8B-B14F-4D97-AF65-F5344CB8AC3E}">
        <p14:creationId xmlns:p14="http://schemas.microsoft.com/office/powerpoint/2010/main" val="6992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hlinkClick r:id="rId3">
                  <a:extLst>
                    <a:ext uri="{A12FA001-AC4F-418D-AE19-62706E023703}">
                      <ahyp:hlinkClr xmlns:ahyp="http://schemas.microsoft.com/office/drawing/2018/hyperlinkcolor" val="tx"/>
                    </a:ext>
                  </a:extLst>
                </a:hlinkClick>
              </a:rPr>
              <a:t>Lab 20 – </a:t>
            </a:r>
            <a:r>
              <a:rPr lang="en-IN" dirty="0"/>
              <a:t>Implementing Matplotlib Concepts in Python</a:t>
            </a:r>
            <a:endParaRPr lang="en-US" dirty="0"/>
          </a:p>
          <a:p>
            <a:pPr marL="0" indent="0" algn="ctr">
              <a:buNone/>
            </a:pPr>
            <a:endParaRPr lang="en-US" dirty="0"/>
          </a:p>
          <a:p>
            <a:pPr algn="ctr">
              <a:buNone/>
            </a:pPr>
            <a:endParaRPr lang="en-US" b="1" dirty="0"/>
          </a:p>
          <a:p>
            <a:pPr marL="0" indent="0" algn="ctr">
              <a:buNone/>
            </a:pPr>
            <a:endParaRPr lang="en-US"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22</a:t>
            </a:fld>
            <a:endParaRPr lang="en-US"/>
          </a:p>
        </p:txBody>
      </p:sp>
    </p:spTree>
    <p:extLst>
      <p:ext uri="{BB962C8B-B14F-4D97-AF65-F5344CB8AC3E}">
        <p14:creationId xmlns:p14="http://schemas.microsoft.com/office/powerpoint/2010/main" val="413169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Seaborn simplifies data visualization in Python, offering a high-level interface for creating attractive, statistical charts. It enhances matplotlib's capabilities, making it easier to generate complex visuals. With Seaborn, you can present data in a more accessible and understandable way, which is crucial for data analysis and interpretation.</a:t>
            </a:r>
          </a:p>
        </p:txBody>
      </p:sp>
    </p:spTree>
    <p:extLst>
      <p:ext uri="{BB962C8B-B14F-4D97-AF65-F5344CB8AC3E}">
        <p14:creationId xmlns:p14="http://schemas.microsoft.com/office/powerpoint/2010/main" val="808991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b="1" dirty="0"/>
              <a:t>Lab 21 - </a:t>
            </a:r>
            <a:r>
              <a:rPr lang="en-US" dirty="0"/>
              <a:t>In this session, we're diving into Seaborn, a powerful Python library for data visualization. We'll explore how Seaborn helps in creating informative and attractive statistical graphics. Our focus will be on its user-friendly interface that works well with pandas data structures, enhancing our data analysis and insights.</a:t>
            </a:r>
          </a:p>
          <a:p>
            <a:pPr algn="ctr">
              <a:buNone/>
            </a:pPr>
            <a:endParaRPr lang="en-US" b="1"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24</a:t>
            </a:fld>
            <a:endParaRPr lang="en-US"/>
          </a:p>
        </p:txBody>
      </p:sp>
    </p:spTree>
    <p:extLst>
      <p:ext uri="{BB962C8B-B14F-4D97-AF65-F5344CB8AC3E}">
        <p14:creationId xmlns:p14="http://schemas.microsoft.com/office/powerpoint/2010/main" val="780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hlinkClick r:id="rId3">
                  <a:extLst>
                    <a:ext uri="{A12FA001-AC4F-418D-AE19-62706E023703}">
                      <ahyp:hlinkClr xmlns:ahyp="http://schemas.microsoft.com/office/drawing/2018/hyperlinkcolor" val="tx"/>
                    </a:ext>
                  </a:extLst>
                </a:hlinkClick>
              </a:rPr>
              <a:t>Lab 21 – </a:t>
            </a:r>
            <a:r>
              <a:rPr lang="en-IN" dirty="0"/>
              <a:t>Implementing Seaborn Concepts in Python</a:t>
            </a:r>
            <a:endParaRPr lang="en-US" dirty="0"/>
          </a:p>
          <a:p>
            <a:pPr marL="0" indent="0" algn="ctr">
              <a:buNone/>
            </a:pPr>
            <a:endParaRPr lang="en-US" dirty="0"/>
          </a:p>
          <a:p>
            <a:pPr marL="0" indent="0" algn="ctr">
              <a:buNone/>
            </a:pPr>
            <a:endParaRPr lang="en-US" dirty="0"/>
          </a:p>
          <a:p>
            <a:pPr algn="ctr">
              <a:buNone/>
            </a:pPr>
            <a:endParaRPr lang="en-US" b="1" dirty="0"/>
          </a:p>
          <a:p>
            <a:pPr marL="0" indent="0" algn="ctr">
              <a:buNone/>
            </a:pPr>
            <a:endParaRPr lang="en-US"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25</a:t>
            </a:fld>
            <a:endParaRPr lang="en-US"/>
          </a:p>
        </p:txBody>
      </p:sp>
    </p:spTree>
    <p:extLst>
      <p:ext uri="{BB962C8B-B14F-4D97-AF65-F5344CB8AC3E}">
        <p14:creationId xmlns:p14="http://schemas.microsoft.com/office/powerpoint/2010/main" val="753563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Pandas is a versatile Python library, essential for data manipulation and analysis. It simplifies tasks like data cleaning, exploration, and analysis, making it easier to work with different data formats such as CSV and JSON. The name 'Pandas' is derived from 'Panel Data' and 'Python Data Analysis', reflecting its functionality.</a:t>
            </a:r>
          </a:p>
        </p:txBody>
      </p:sp>
    </p:spTree>
    <p:extLst>
      <p:ext uri="{BB962C8B-B14F-4D97-AF65-F5344CB8AC3E}">
        <p14:creationId xmlns:p14="http://schemas.microsoft.com/office/powerpoint/2010/main" val="322383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b="1" dirty="0"/>
              <a:t>Lab 22 - </a:t>
            </a:r>
            <a:r>
              <a:rPr lang="en-US" dirty="0"/>
              <a:t>In this Lab, we're diving into Pandas, a powerful Python library for data analysis. We'll explore its functionalities for manipulating and analyzing large datasets. By mastering Pandas, we can streamline our data processing tasks and uncover valuable insights from our research. Let's begin our journey into data science with Pandas.</a:t>
            </a:r>
          </a:p>
          <a:p>
            <a:pPr algn="ctr">
              <a:buNone/>
            </a:pPr>
            <a:endParaRPr lang="en-US" b="1" dirty="0"/>
          </a:p>
          <a:p>
            <a:pPr algn="ctr">
              <a:buNone/>
            </a:pPr>
            <a:endParaRPr lang="en-US" b="1"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27</a:t>
            </a:fld>
            <a:endParaRPr lang="en-US"/>
          </a:p>
        </p:txBody>
      </p:sp>
    </p:spTree>
    <p:extLst>
      <p:ext uri="{BB962C8B-B14F-4D97-AF65-F5344CB8AC3E}">
        <p14:creationId xmlns:p14="http://schemas.microsoft.com/office/powerpoint/2010/main" val="162671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dirty="0">
                <a:hlinkClick r:id="rId3">
                  <a:extLst>
                    <a:ext uri="{A12FA001-AC4F-418D-AE19-62706E023703}">
                      <ahyp:hlinkClr xmlns:ahyp="http://schemas.microsoft.com/office/drawing/2018/hyperlinkcolor" val="tx"/>
                    </a:ext>
                  </a:extLst>
                </a:hlinkClick>
              </a:rPr>
              <a:t>Lab 22 – </a:t>
            </a:r>
            <a:r>
              <a:rPr lang="en-IN" dirty="0"/>
              <a:t>Implementing Pandas Concepts in Python</a:t>
            </a:r>
            <a:endParaRPr lang="en-US" dirty="0"/>
          </a:p>
          <a:p>
            <a:pPr marL="0" indent="0" algn="ctr">
              <a:buNone/>
            </a:pPr>
            <a:endParaRPr lang="en-US" dirty="0"/>
          </a:p>
          <a:p>
            <a:pPr marL="0" indent="0" algn="ctr">
              <a:buNone/>
            </a:pPr>
            <a:endParaRPr lang="en-US" dirty="0"/>
          </a:p>
          <a:p>
            <a:pPr marL="0" indent="0" algn="ctr">
              <a:buNone/>
            </a:pPr>
            <a:endParaRPr lang="en-US" dirty="0"/>
          </a:p>
          <a:p>
            <a:pPr algn="ctr">
              <a:buNone/>
            </a:pPr>
            <a:endParaRPr lang="en-US" b="1" dirty="0"/>
          </a:p>
          <a:p>
            <a:pPr marL="0" indent="0" algn="ctr">
              <a:buNone/>
            </a:pPr>
            <a:endParaRPr lang="en-US" dirty="0"/>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28</a:t>
            </a:fld>
            <a:endParaRPr lang="en-US"/>
          </a:p>
        </p:txBody>
      </p:sp>
    </p:spTree>
    <p:extLst>
      <p:ext uri="{BB962C8B-B14F-4D97-AF65-F5344CB8AC3E}">
        <p14:creationId xmlns:p14="http://schemas.microsoft.com/office/powerpoint/2010/main" val="1620547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Web scraping is an automated technique for gathering data from websites quickly and efficiently, useful for analysis and storing information for future use.</a:t>
            </a:r>
          </a:p>
        </p:txBody>
      </p:sp>
    </p:spTree>
    <p:extLst>
      <p:ext uri="{BB962C8B-B14F-4D97-AF65-F5344CB8AC3E}">
        <p14:creationId xmlns:p14="http://schemas.microsoft.com/office/powerpoint/2010/main" val="31634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Let's try to understand the importance of data analysis from this video.</a:t>
            </a:r>
          </a:p>
        </p:txBody>
      </p:sp>
    </p:spTree>
    <p:extLst>
      <p:ext uri="{BB962C8B-B14F-4D97-AF65-F5344CB8AC3E}">
        <p14:creationId xmlns:p14="http://schemas.microsoft.com/office/powerpoint/2010/main" val="18535499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Web scraping is a powerful tool for digital businesses, enabling them to collect vast amounts of data quickly. It's commonly used for comparing prices, gathering email addresses, analyzing social media, aiding research and development, and compiling job listings. This automated process helps companies stay competitive by efficiently harvesting relevant data from the web.</a:t>
            </a:r>
          </a:p>
        </p:txBody>
      </p:sp>
    </p:spTree>
    <p:extLst>
      <p:ext uri="{BB962C8B-B14F-4D97-AF65-F5344CB8AC3E}">
        <p14:creationId xmlns:p14="http://schemas.microsoft.com/office/powerpoint/2010/main" val="1796864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In the "Web Scraping vs Web Crawling" slide, the trainer should explain:</a:t>
            </a:r>
          </a:p>
          <a:p>
            <a:pPr>
              <a:buNone/>
            </a:pPr>
            <a:r>
              <a:rPr lang="en-US" dirty="0"/>
              <a:t> </a:t>
            </a:r>
          </a:p>
          <a:p>
            <a:pPr>
              <a:buNone/>
            </a:pPr>
            <a:r>
              <a:rPr lang="en-US"/>
              <a:t>1. Definitions:</a:t>
            </a:r>
          </a:p>
          <a:p>
            <a:pPr>
              <a:buNone/>
            </a:pPr>
            <a:r>
              <a:rPr lang="en-US" dirty="0"/>
              <a:t>   Web Scraping: Extracting specific data from web pages for purposes like market research and price monitoring.</a:t>
            </a:r>
          </a:p>
          <a:p>
            <a:pPr>
              <a:buNone/>
            </a:pPr>
            <a:r>
              <a:rPr lang="en-US" dirty="0"/>
              <a:t>   Web Crawling: Systematically browsing the web to index and collect information, used by search engines.</a:t>
            </a:r>
          </a:p>
          <a:p>
            <a:pPr>
              <a:buNone/>
            </a:pPr>
            <a:r>
              <a:rPr lang="en-US" dirty="0"/>
              <a:t> </a:t>
            </a:r>
          </a:p>
          <a:p>
            <a:pPr>
              <a:buNone/>
            </a:pPr>
            <a:r>
              <a:rPr lang="en-US"/>
              <a:t>2. Purpose:</a:t>
            </a:r>
          </a:p>
          <a:p>
            <a:pPr>
              <a:buNone/>
            </a:pPr>
            <a:r>
              <a:rPr lang="en-US" dirty="0"/>
              <a:t>   Web Scraping: Targets specific data points for detailed analysis.</a:t>
            </a:r>
          </a:p>
          <a:p>
            <a:pPr>
              <a:buNone/>
            </a:pPr>
            <a:r>
              <a:rPr lang="en-US" dirty="0"/>
              <a:t>   Web Crawling: Discovers and indexes a wide range of web pages.</a:t>
            </a:r>
          </a:p>
          <a:p>
            <a:pPr>
              <a:buNone/>
            </a:pPr>
            <a:r>
              <a:rPr lang="en-US" dirty="0"/>
              <a:t> </a:t>
            </a:r>
          </a:p>
          <a:p>
            <a:pPr>
              <a:buNone/>
            </a:pPr>
            <a:r>
              <a:rPr lang="en-US"/>
              <a:t>3. Techniques and Tools:</a:t>
            </a:r>
          </a:p>
          <a:p>
            <a:pPr>
              <a:buNone/>
            </a:pPr>
            <a:r>
              <a:rPr lang="en-US" dirty="0"/>
              <a:t>   Web Scraping: Uses HTML parsing with libraries like BeautifulSoup and Scrapy.</a:t>
            </a:r>
          </a:p>
          <a:p>
            <a:pPr>
              <a:buNone/>
            </a:pPr>
            <a:r>
              <a:rPr lang="en-US" dirty="0"/>
              <a:t>   Web Crawling: Follows links using algorithms and tools like Scrapy and Nutch.</a:t>
            </a:r>
          </a:p>
          <a:p>
            <a:pPr>
              <a:buNone/>
            </a:pPr>
            <a:r>
              <a:rPr lang="en-US" dirty="0"/>
              <a:t> </a:t>
            </a:r>
          </a:p>
          <a:p>
            <a:pPr>
              <a:buNone/>
            </a:pPr>
            <a:r>
              <a:rPr lang="en-US"/>
              <a:t>4. Ethical Considerations:</a:t>
            </a:r>
          </a:p>
          <a:p>
            <a:pPr>
              <a:buNone/>
            </a:pPr>
            <a:r>
              <a:rPr lang="en-US" dirty="0"/>
              <a:t>   Both: Must respect robots.txt and legal regulations to avoid overloading servers.</a:t>
            </a:r>
          </a:p>
          <a:p>
            <a:pPr>
              <a:buNone/>
            </a:pPr>
            <a:r>
              <a:rPr lang="en-US" dirty="0"/>
              <a:t> </a:t>
            </a:r>
          </a:p>
          <a:p>
            <a:pPr>
              <a:buNone/>
            </a:pPr>
            <a:r>
              <a:rPr lang="en-US"/>
              <a:t>5. Output:</a:t>
            </a:r>
          </a:p>
          <a:p>
            <a:pPr>
              <a:buNone/>
            </a:pPr>
            <a:r>
              <a:rPr lang="en-US" dirty="0"/>
              <a:t>   Web Scraping: Produces structured data.</a:t>
            </a:r>
          </a:p>
          <a:p>
            <a:pPr>
              <a:buNone/>
            </a:pPr>
            <a:r>
              <a:rPr lang="en-US" dirty="0"/>
              <a:t>   Web Crawling: Creates comprehensive web indexes.</a:t>
            </a:r>
          </a:p>
        </p:txBody>
      </p:sp>
    </p:spTree>
    <p:extLst>
      <p:ext uri="{BB962C8B-B14F-4D97-AF65-F5344CB8AC3E}">
        <p14:creationId xmlns:p14="http://schemas.microsoft.com/office/powerpoint/2010/main" val="3030305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In the "Applications of Web Scraping" slide, the trainer should explain each application in detail:</a:t>
            </a:r>
          </a:p>
          <a:p>
            <a:pPr>
              <a:buNone/>
            </a:pPr>
            <a:r>
              <a:rPr lang="en-US" dirty="0"/>
              <a:t> </a:t>
            </a:r>
          </a:p>
          <a:p>
            <a:pPr>
              <a:buNone/>
            </a:pPr>
            <a:r>
              <a:rPr lang="en-US"/>
              <a:t>1. Machine Learning Training:</a:t>
            </a:r>
          </a:p>
          <a:p>
            <a:pPr>
              <a:buNone/>
            </a:pPr>
            <a:r>
              <a:rPr lang="en-US" dirty="0"/>
              <a:t>   Explanation: Web scraping is used to gather large datasets from the web, such as text or images, to train machine learning models.</a:t>
            </a:r>
          </a:p>
          <a:p>
            <a:pPr>
              <a:buNone/>
            </a:pPr>
            <a:r>
              <a:rPr lang="en-US" dirty="0"/>
              <a:t>  </a:t>
            </a:r>
          </a:p>
          <a:p>
            <a:pPr>
              <a:buNone/>
            </a:pPr>
            <a:r>
              <a:rPr lang="en-US"/>
              <a:t>2. Tracking Competitive Pricing:</a:t>
            </a:r>
          </a:p>
          <a:p>
            <a:pPr>
              <a:buNone/>
            </a:pPr>
            <a:r>
              <a:rPr lang="en-US" dirty="0"/>
              <a:t>   Explanation: Businesses use web scraping to monitor competitors' prices and adjust their own pricing strategies accordingly.</a:t>
            </a:r>
          </a:p>
          <a:p>
            <a:pPr>
              <a:buNone/>
            </a:pPr>
            <a:r>
              <a:rPr lang="en-US" dirty="0"/>
              <a:t> </a:t>
            </a:r>
          </a:p>
          <a:p>
            <a:pPr>
              <a:buNone/>
            </a:pPr>
            <a:r>
              <a:rPr lang="en-US"/>
              <a:t>3. Sentiment Analysis:</a:t>
            </a:r>
          </a:p>
          <a:p>
            <a:pPr>
              <a:buNone/>
            </a:pPr>
            <a:r>
              <a:rPr lang="en-US" dirty="0"/>
              <a:t>   Explanation: Web scraping helps collect customer reviews and social media comments for sentiment analysis, providing insights into public opinion.</a:t>
            </a:r>
          </a:p>
          <a:p>
            <a:pPr>
              <a:buNone/>
            </a:pPr>
            <a:r>
              <a:rPr lang="en-US" dirty="0"/>
              <a:t> </a:t>
            </a:r>
          </a:p>
          <a:p>
            <a:pPr>
              <a:buNone/>
            </a:pPr>
            <a:r>
              <a:rPr lang="en-US"/>
              <a:t>4. Market Research:</a:t>
            </a:r>
          </a:p>
          <a:p>
            <a:pPr>
              <a:buNone/>
            </a:pPr>
            <a:r>
              <a:rPr lang="en-US" dirty="0"/>
              <a:t>   Explanation: Researchers use web scraping to gather data on consumer trends, product reviews, and market dynamics from various sources.</a:t>
            </a:r>
          </a:p>
          <a:p>
            <a:pPr>
              <a:buNone/>
            </a:pPr>
            <a:r>
              <a:rPr lang="en-US" dirty="0"/>
              <a:t> </a:t>
            </a:r>
          </a:p>
          <a:p>
            <a:pPr>
              <a:buNone/>
            </a:pPr>
            <a:r>
              <a:rPr lang="en-US"/>
              <a:t>5. Content Aggregation:</a:t>
            </a:r>
          </a:p>
          <a:p>
            <a:pPr>
              <a:buNone/>
            </a:pPr>
            <a:r>
              <a:rPr lang="en-US" dirty="0"/>
              <a:t>   Explanation: Websites aggregate content from multiple sources using web scraping to provide comprehensive information on specific topics.</a:t>
            </a:r>
          </a:p>
          <a:p>
            <a:pPr>
              <a:buNone/>
            </a:pPr>
            <a:r>
              <a:rPr lang="en-US" dirty="0"/>
              <a:t> </a:t>
            </a:r>
          </a:p>
          <a:p>
            <a:pPr>
              <a:buNone/>
            </a:pPr>
            <a:r>
              <a:rPr lang="en-US"/>
              <a:t>6. Monitoring Brand Value:</a:t>
            </a:r>
          </a:p>
          <a:p>
            <a:pPr>
              <a:buNone/>
            </a:pPr>
            <a:r>
              <a:rPr lang="en-US" dirty="0"/>
              <a:t>   Explanation: Companies use web scraping to track mentions of their brand across the web, analyze sentiment, and manage their online reputation effectively.</a:t>
            </a:r>
          </a:p>
          <a:p>
            <a:pPr>
              <a:buNone/>
            </a:pPr>
            <a:r>
              <a:rPr lang="en-US" dirty="0"/>
              <a:t> </a:t>
            </a:r>
          </a:p>
          <a:p>
            <a:pPr>
              <a:buNone/>
            </a:pPr>
            <a:r>
              <a:rPr lang="en-US" dirty="0"/>
              <a:t>By covering these applications, the trainer will illustrate the versatility of web scraping across different domains and its impact on data-driven decision-making processes.</a:t>
            </a:r>
          </a:p>
        </p:txBody>
      </p:sp>
    </p:spTree>
    <p:extLst>
      <p:ext uri="{BB962C8B-B14F-4D97-AF65-F5344CB8AC3E}">
        <p14:creationId xmlns:p14="http://schemas.microsoft.com/office/powerpoint/2010/main" val="665868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the context of extracting data from a website, there are generally two primary methods:</a:t>
            </a:r>
          </a:p>
          <a:p>
            <a:pPr>
              <a:buNone/>
            </a:pPr>
            <a:r>
              <a:rPr lang="en-US" dirty="0"/>
              <a:t> </a:t>
            </a:r>
          </a:p>
          <a:p>
            <a:pPr>
              <a:buNone/>
            </a:pPr>
            <a:r>
              <a:rPr lang="en-US" dirty="0"/>
              <a:t>1. Static Extraction (Web Scraping):</a:t>
            </a:r>
          </a:p>
          <a:p>
            <a:pPr>
              <a:buNone/>
            </a:pPr>
            <a:r>
              <a:rPr lang="en-US" dirty="0"/>
              <a:t>   Description: Static extraction, commonly known as web scraping, involves extracting data from web pages that are rendered in HTML format.</a:t>
            </a:r>
          </a:p>
          <a:p>
            <a:pPr>
              <a:buNone/>
            </a:pPr>
            <a:r>
              <a:rPr lang="en-US" dirty="0"/>
              <a:t>   Process: It typically involves parsing the HTML structure of a webpage, identifying specific elements (like tables, paragraphs, or images), and extracting the desired data using techniques such as XPath, CSS selectors, or regular expressions.</a:t>
            </a:r>
          </a:p>
          <a:p>
            <a:pPr>
              <a:buNone/>
            </a:pPr>
            <a:r>
              <a:rPr lang="en-US" dirty="0"/>
              <a:t>   Use Cases: Used for tasks like price monitoring, content aggregation, and data collection for analysis.</a:t>
            </a:r>
          </a:p>
          <a:p>
            <a:pPr>
              <a:buNone/>
            </a:pPr>
            <a:r>
              <a:rPr lang="en-US" dirty="0"/>
              <a:t> </a:t>
            </a:r>
          </a:p>
          <a:p>
            <a:pPr>
              <a:buNone/>
            </a:pPr>
            <a:r>
              <a:rPr lang="en-US" dirty="0"/>
              <a:t>2. Dynamic Extraction (Web API):</a:t>
            </a:r>
          </a:p>
          <a:p>
            <a:pPr>
              <a:buNone/>
            </a:pPr>
            <a:r>
              <a:rPr lang="en-US" dirty="0"/>
              <a:t>   Description: Dynamic extraction utilizes web APIs (Application Programming Interfaces) provided by websites to access structured data directly.</a:t>
            </a:r>
          </a:p>
          <a:p>
            <a:pPr>
              <a:buNone/>
            </a:pPr>
            <a:r>
              <a:rPr lang="en-US" dirty="0"/>
              <a:t>   Process: It involves making HTTP requests to the API endpoints, receiving responses in structured formats such as JSON or XML, and extracting the required data from these responses.</a:t>
            </a:r>
          </a:p>
          <a:p>
            <a:pPr>
              <a:buNone/>
            </a:pPr>
            <a:r>
              <a:rPr lang="en-US" dirty="0"/>
              <a:t>   Use Cases: Ideal for scenarios where real-time data updates are needed, such as retrieving weather forecasts, financial data, or social media feeds.</a:t>
            </a:r>
          </a:p>
          <a:p>
            <a:pPr>
              <a:buNone/>
            </a:pPr>
            <a:r>
              <a:rPr lang="en-US" dirty="0"/>
              <a:t> </a:t>
            </a:r>
          </a:p>
          <a:p>
            <a:pPr>
              <a:buNone/>
            </a:pPr>
            <a:r>
              <a:rPr lang="en-US" dirty="0"/>
              <a:t>These methods cater to different needs based on whether the data is readily available in the HTML content of web pages or accessed through designated APIs provided by the website. Each approach has its advantages depending on the complexity of data extraction and the requirements of the application.</a:t>
            </a:r>
          </a:p>
        </p:txBody>
      </p:sp>
    </p:spTree>
    <p:extLst>
      <p:ext uri="{BB962C8B-B14F-4D97-AF65-F5344CB8AC3E}">
        <p14:creationId xmlns:p14="http://schemas.microsoft.com/office/powerpoint/2010/main" val="1498970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buNone/>
            </a:pPr>
            <a:r>
              <a:rPr lang="en-US" b="1" dirty="0"/>
              <a:t>Some libraries used for Web Scraping</a:t>
            </a:r>
            <a:endParaRPr lang="en-US" dirty="0"/>
          </a:p>
          <a:p>
            <a:pPr algn="ctr">
              <a:buNone/>
            </a:pPr>
            <a:r>
              <a:rPr lang="en-US" b="1" dirty="0"/>
              <a:t>------------------------------------------------------------------------------------------------------------------------------------------------------------------</a:t>
            </a:r>
          </a:p>
          <a:p>
            <a:pPr>
              <a:buNone/>
            </a:pPr>
            <a:endParaRPr lang="en-US" dirty="0"/>
          </a:p>
          <a:p>
            <a:pPr>
              <a:buNone/>
            </a:pPr>
            <a:r>
              <a:rPr lang="en-US" dirty="0"/>
              <a:t> </a:t>
            </a:r>
          </a:p>
          <a:p>
            <a:pPr>
              <a:buNone/>
            </a:pPr>
            <a:r>
              <a:rPr lang="en-US" dirty="0"/>
              <a:t>1. Beautiful Soup:</a:t>
            </a:r>
          </a:p>
          <a:p>
            <a:pPr>
              <a:buNone/>
            </a:pPr>
            <a:r>
              <a:rPr lang="en-US" dirty="0"/>
              <a:t>   Description: Python library for parsing HTML and XML documents, ideal for static web scraping tasks.</a:t>
            </a:r>
          </a:p>
          <a:p>
            <a:pPr>
              <a:buNone/>
            </a:pPr>
            <a:r>
              <a:rPr lang="en-US" dirty="0"/>
              <a:t> </a:t>
            </a:r>
          </a:p>
          <a:p>
            <a:pPr>
              <a:buNone/>
            </a:pPr>
            <a:r>
              <a:rPr lang="en-US" dirty="0"/>
              <a:t>2. Selenium:</a:t>
            </a:r>
          </a:p>
          <a:p>
            <a:pPr>
              <a:buNone/>
            </a:pPr>
            <a:r>
              <a:rPr lang="en-US" dirty="0"/>
              <a:t>   Description: Web testing library that automates browser interactions, used for scraping dynamic content and sites requiring JavaScript execution.</a:t>
            </a:r>
          </a:p>
          <a:p>
            <a:pPr>
              <a:buNone/>
            </a:pPr>
            <a:r>
              <a:rPr lang="en-US" dirty="0"/>
              <a:t> </a:t>
            </a:r>
          </a:p>
          <a:p>
            <a:pPr>
              <a:buNone/>
            </a:pPr>
            <a:r>
              <a:rPr lang="en-US" dirty="0"/>
              <a:t>3. Requests:</a:t>
            </a:r>
          </a:p>
          <a:p>
            <a:pPr>
              <a:buNone/>
            </a:pPr>
            <a:r>
              <a:rPr lang="en-US" dirty="0"/>
              <a:t>   Description: Python library for making HTTP requests and handling responses, commonly paired with parsing libraries like </a:t>
            </a:r>
            <a:r>
              <a:rPr lang="en-US" dirty="0" err="1"/>
              <a:t>BeautifulSoup</a:t>
            </a:r>
            <a:r>
              <a:rPr lang="en-US" dirty="0"/>
              <a:t> for static content extraction.</a:t>
            </a:r>
          </a:p>
        </p:txBody>
      </p:sp>
    </p:spTree>
    <p:extLst>
      <p:ext uri="{BB962C8B-B14F-4D97-AF65-F5344CB8AC3E}">
        <p14:creationId xmlns:p14="http://schemas.microsoft.com/office/powerpoint/2010/main" val="3506538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3"/>
              </a:spcBef>
              <a:buNone/>
            </a:pPr>
            <a:endParaRPr lang="en-US" dirty="0"/>
          </a:p>
          <a:p>
            <a:pPr marL="57785" indent="0">
              <a:buNone/>
            </a:pPr>
            <a:r>
              <a:rPr lang="en-US" b="1" dirty="0"/>
              <a:t>What is Beautiful Soup?</a:t>
            </a:r>
            <a:endParaRPr lang="en-US" dirty="0"/>
          </a:p>
          <a:p>
            <a:pPr marL="158750" indent="0">
              <a:buNone/>
            </a:pPr>
            <a:endParaRPr lang="en-US" dirty="0"/>
          </a:p>
          <a:p>
            <a:r>
              <a:rPr lang="en-US" dirty="0"/>
              <a:t>Beautiful Soup is a Python library used for parsing HTML and XML documents.</a:t>
            </a:r>
          </a:p>
          <a:p>
            <a:r>
              <a:rPr lang="en-US" dirty="0"/>
              <a:t>It simplifies the extraction of data from web pages by creating a parse tree.</a:t>
            </a:r>
          </a:p>
          <a:p>
            <a:r>
              <a:rPr lang="en-US" dirty="0"/>
              <a:t>It's renowned for its ease of use and flexibility in handling imperfect HTML.</a:t>
            </a:r>
          </a:p>
          <a:p>
            <a:r>
              <a:rPr lang="en-US" dirty="0"/>
              <a:t>Integration with other libraries like Requests makes it a powerful tool for web scraping.</a:t>
            </a:r>
          </a:p>
          <a:p>
            <a:r>
              <a:rPr lang="en-US" dirty="0"/>
              <a:t>Installation is straightforward via pip (`pip install beautifulsoup4`).</a:t>
            </a:r>
          </a:p>
          <a:p>
            <a:r>
              <a:rPr lang="en-US" dirty="0"/>
              <a:t>Basic usage involves fetching a web page, parsing it with Beautiful Soup, and navigating the parse tree.</a:t>
            </a:r>
          </a:p>
          <a:p>
            <a:r>
              <a:rPr lang="en-US" dirty="0"/>
              <a:t>Example code snippets demonstrate extracting links, text, and specific elements from HTML.</a:t>
            </a:r>
          </a:p>
          <a:p>
            <a:r>
              <a:rPr lang="en-US" dirty="0"/>
              <a:t>Real-world applications include data extraction for research, monitoring, and automated testing.</a:t>
            </a:r>
          </a:p>
          <a:p>
            <a:r>
              <a:rPr lang="en-US" dirty="0"/>
              <a:t>Best practices emphasize respecting website policies, using headers to avoid detection, and adhering to legal guidelines.</a:t>
            </a:r>
          </a:p>
          <a:p>
            <a:r>
              <a:rPr lang="en-US" dirty="0"/>
              <a:t>Beautiful Soup is invaluable for developers needing efficient web scraping solutions in Python.</a:t>
            </a:r>
          </a:p>
        </p:txBody>
      </p:sp>
    </p:spTree>
    <p:extLst>
      <p:ext uri="{BB962C8B-B14F-4D97-AF65-F5344CB8AC3E}">
        <p14:creationId xmlns:p14="http://schemas.microsoft.com/office/powerpoint/2010/main" val="12344772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Lab 23 - A Data Analysis case study using techniques of  EDA.</a:t>
            </a:r>
          </a:p>
          <a:p>
            <a:pPr marL="158750" indent="0" algn="ctr">
              <a:buNone/>
            </a:pPr>
            <a:endParaRPr lang="en-US" b="1" dirty="0"/>
          </a:p>
        </p:txBody>
      </p:sp>
      <p:sp>
        <p:nvSpPr>
          <p:cNvPr id="4" name="Slide Number Placeholder 3"/>
          <p:cNvSpPr>
            <a:spLocks noGrp="1"/>
          </p:cNvSpPr>
          <p:nvPr>
            <p:ph type="sldNum" sz="quarter" idx="5"/>
          </p:nvPr>
        </p:nvSpPr>
        <p:spPr/>
        <p:txBody>
          <a:bodyPr/>
          <a:lstStyle/>
          <a:p>
            <a:fld id="{FA113F24-DAA8-4690-94FD-E820CB94339A}" type="slidenum">
              <a:rPr lang="en-US"/>
              <a:t>36</a:t>
            </a:fld>
            <a:endParaRPr lang="en-US"/>
          </a:p>
        </p:txBody>
      </p:sp>
    </p:spTree>
    <p:extLst>
      <p:ext uri="{BB962C8B-B14F-4D97-AF65-F5344CB8AC3E}">
        <p14:creationId xmlns:p14="http://schemas.microsoft.com/office/powerpoint/2010/main" val="2849760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510" indent="0">
              <a:spcBef>
                <a:spcPts val="127"/>
              </a:spcBef>
              <a:buNone/>
            </a:pPr>
            <a:r>
              <a:rPr lang="en-US" b="1"/>
              <a:t>Summary</a:t>
            </a:r>
            <a:endParaRPr lang="en-US" dirty="0"/>
          </a:p>
          <a:p>
            <a:pPr marL="341630" indent="-305435">
              <a:spcBef>
                <a:spcPts val="1960"/>
              </a:spcBef>
              <a:buFont typeface="Arial,Sans-Serif"/>
              <a:buChar char="•"/>
            </a:pPr>
            <a:r>
              <a:rPr lang="en-US"/>
              <a:t>We studied about the meaning of exploratory data analysis.</a:t>
            </a:r>
            <a:endParaRPr lang="en-US" dirty="0"/>
          </a:p>
          <a:p>
            <a:pPr marL="285750" indent="-285750">
              <a:spcBef>
                <a:spcPts val="20"/>
              </a:spcBef>
              <a:buFont typeface="Arial MT,Sans-Serif"/>
              <a:buChar char="•"/>
            </a:pPr>
            <a:endParaRPr lang="en-US" dirty="0"/>
          </a:p>
          <a:p>
            <a:pPr marL="341630" indent="-305435">
              <a:buFont typeface="Arial,Sans-Serif"/>
              <a:buChar char="•"/>
            </a:pPr>
            <a:r>
              <a:rPr lang="en-US" dirty="0"/>
              <a:t>We have understood the necessity of exploratory data analysis on a new dataset.</a:t>
            </a:r>
          </a:p>
          <a:p>
            <a:pPr marL="285750" indent="-285750">
              <a:spcBef>
                <a:spcPts val="20"/>
              </a:spcBef>
              <a:buFont typeface="Arial MT,Sans-Serif"/>
              <a:buChar char="•"/>
            </a:pPr>
            <a:endParaRPr lang="en-US" dirty="0"/>
          </a:p>
          <a:p>
            <a:pPr marL="341630" indent="-305435">
              <a:buFont typeface="Arial,Sans-Serif"/>
              <a:buChar char="•"/>
            </a:pPr>
            <a:r>
              <a:rPr lang="en-US" dirty="0"/>
              <a:t>We have used different types of tools and techniques of EDA</a:t>
            </a:r>
          </a:p>
          <a:p>
            <a:pPr marL="285750" indent="-285750">
              <a:spcBef>
                <a:spcPts val="13"/>
              </a:spcBef>
              <a:buFont typeface="Arial MT,Sans-Serif"/>
              <a:buChar char="•"/>
            </a:pPr>
            <a:endParaRPr lang="en-US" dirty="0"/>
          </a:p>
          <a:p>
            <a:pPr marL="341630" indent="-305435">
              <a:buFont typeface="Arial,Sans-Serif"/>
              <a:buChar char="•"/>
            </a:pPr>
            <a:r>
              <a:rPr lang="en-US" dirty="0"/>
              <a:t>We have understood how to use pandas and sleep on libraries for exploratory data</a:t>
            </a:r>
          </a:p>
          <a:p>
            <a:pPr marL="341630" indent="0">
              <a:buNone/>
            </a:pPr>
            <a:r>
              <a:rPr lang="en-US" dirty="0"/>
              <a:t>analysis.</a:t>
            </a:r>
          </a:p>
        </p:txBody>
      </p:sp>
    </p:spTree>
    <p:extLst>
      <p:ext uri="{BB962C8B-B14F-4D97-AF65-F5344CB8AC3E}">
        <p14:creationId xmlns:p14="http://schemas.microsoft.com/office/powerpoint/2010/main" val="3550491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buNone/>
            </a:pPr>
            <a:r>
              <a:rPr lang="en-US" sz="2000">
                <a:solidFill>
                  <a:schemeClr val="tx1"/>
                </a:solidFill>
              </a:rPr>
              <a:t>1) The best fit line method for data in Linear Regression?</a:t>
            </a:r>
          </a:p>
          <a:p>
            <a:pPr marL="158750" indent="0">
              <a:buNone/>
            </a:pPr>
            <a:endParaRPr lang="en-US" sz="2000">
              <a:solidFill>
                <a:schemeClr val="tx1"/>
              </a:solidFill>
            </a:endParaRPr>
          </a:p>
          <a:p>
            <a:pPr marL="158750" indent="0">
              <a:buNone/>
            </a:pPr>
            <a:r>
              <a:rPr lang="en-US" sz="2000">
                <a:solidFill>
                  <a:schemeClr val="tx1"/>
                </a:solidFill>
              </a:rPr>
              <a:t>A) Least Square Error</a:t>
            </a:r>
          </a:p>
          <a:p>
            <a:pPr marL="158750" indent="0">
              <a:buNone/>
            </a:pPr>
            <a:r>
              <a:rPr lang="en-US" sz="2000">
                <a:solidFill>
                  <a:schemeClr val="tx1"/>
                </a:solidFill>
              </a:rPr>
              <a:t>B) Maximum Likelihood</a:t>
            </a:r>
          </a:p>
          <a:p>
            <a:pPr marL="158750" indent="0">
              <a:buNone/>
            </a:pPr>
            <a:r>
              <a:rPr lang="en-US" sz="2000">
                <a:solidFill>
                  <a:schemeClr val="tx1"/>
                </a:solidFill>
              </a:rPr>
              <a:t>C) Logarithmic Loss</a:t>
            </a:r>
          </a:p>
          <a:p>
            <a:pPr marL="158750" indent="0">
              <a:buNone/>
            </a:pPr>
            <a:r>
              <a:rPr lang="en-US" sz="2000">
                <a:solidFill>
                  <a:schemeClr val="tx1"/>
                </a:solidFill>
              </a:rPr>
              <a:t>D) Both A and B</a:t>
            </a:r>
            <a:br>
              <a:rPr lang="en-US" sz="2000">
                <a:solidFill>
                  <a:schemeClr val="tx1"/>
                </a:solidFill>
              </a:rPr>
            </a:br>
            <a:endParaRPr lang="en-US" sz="2000">
              <a:solidFill>
                <a:schemeClr val="tx1"/>
              </a:solidFill>
            </a:endParaRPr>
          </a:p>
          <a:p>
            <a:pPr marL="158750" indent="0">
              <a:buNone/>
            </a:pPr>
            <a:r>
              <a:rPr lang="en-US" sz="2000">
                <a:solidFill>
                  <a:schemeClr val="tx1"/>
                </a:solidFill>
              </a:rPr>
              <a:t>Answer is: Option A: Least Square Error</a:t>
            </a:r>
            <a:endParaRPr lang="en-US" sz="2000"/>
          </a:p>
          <a:p>
            <a:pPr marL="158750" indent="0">
              <a:lnSpc>
                <a:spcPct val="100000"/>
              </a:lnSpc>
              <a:buNone/>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39</a:t>
            </a:fld>
            <a:endParaRPr lang="en-US" sz="1200" b="0" strike="noStrike" spc="-1">
              <a:latin typeface="Times New Roman"/>
            </a:endParaRPr>
          </a:p>
        </p:txBody>
      </p:sp>
    </p:spTree>
    <p:extLst>
      <p:ext uri="{BB962C8B-B14F-4D97-AF65-F5344CB8AC3E}">
        <p14:creationId xmlns:p14="http://schemas.microsoft.com/office/powerpoint/2010/main" val="440445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buNone/>
            </a:pPr>
            <a:r>
              <a:rPr lang="en-US" sz="2000"/>
              <a:t>2) What is the typical sequence of steps in a supervised learning project?</a:t>
            </a:r>
          </a:p>
          <a:p>
            <a:pPr marL="158750" indent="0">
              <a:buNone/>
            </a:pPr>
            <a:endParaRPr lang="en-US" sz="2000"/>
          </a:p>
          <a:p>
            <a:pPr marL="158750" indent="0">
              <a:buNone/>
            </a:pPr>
            <a:r>
              <a:rPr lang="en-US" sz="2000"/>
              <a:t>A) Data preprocessing, model training, model deployment</a:t>
            </a:r>
          </a:p>
          <a:p>
            <a:pPr marL="158750" indent="0">
              <a:buNone/>
            </a:pPr>
            <a:r>
              <a:rPr lang="en-US" sz="2000"/>
              <a:t>B) Model evaluation, data collection, data transformation</a:t>
            </a:r>
          </a:p>
          <a:p>
            <a:pPr marL="158750" indent="0">
              <a:buNone/>
            </a:pPr>
            <a:r>
              <a:rPr lang="en-US" sz="2000"/>
              <a:t>C) Model selection, data preprocessing, feature extraction</a:t>
            </a:r>
          </a:p>
          <a:p>
            <a:pPr marL="158750" indent="0">
              <a:buNone/>
            </a:pPr>
            <a:r>
              <a:rPr lang="en-US" sz="2000"/>
              <a:t>D) Data collection, data preprocessing, model selection</a:t>
            </a:r>
          </a:p>
          <a:p>
            <a:pPr marL="158750" indent="0">
              <a:lnSpc>
                <a:spcPct val="100000"/>
              </a:lnSpc>
              <a:buNone/>
              <a:tabLst>
                <a:tab pos="0" algn="l"/>
              </a:tabLst>
            </a:pPr>
            <a:endParaRPr lang="en-US" sz="2000" b="0" strike="noStrike" spc="-1">
              <a:latin typeface="Arial"/>
            </a:endParaRPr>
          </a:p>
          <a:p>
            <a:pPr marL="158750" indent="0">
              <a:buNone/>
            </a:pPr>
            <a:r>
              <a:rPr lang="en-IN" sz="2000" b="1">
                <a:latin typeface="Arial" panose="020B0604020202020204" pitchFamily="34" charset="0"/>
                <a:cs typeface="Arial" panose="020B0604020202020204" pitchFamily="34" charset="0"/>
              </a:rPr>
              <a:t>Answer: D</a:t>
            </a:r>
          </a:p>
          <a:p>
            <a:pPr marL="158750" indent="0">
              <a:buNone/>
            </a:pPr>
            <a:r>
              <a:rPr lang="en-US" sz="1900">
                <a:latin typeface="Arial" panose="020B0604020202020204" pitchFamily="34" charset="0"/>
                <a:cs typeface="Arial" panose="020B0604020202020204" pitchFamily="34" charset="0"/>
              </a:rPr>
              <a:t>​</a:t>
            </a:r>
            <a:r>
              <a:rPr lang="en-US" sz="2000"/>
              <a:t> Data collection, data preprocessing, model selection</a:t>
            </a:r>
            <a:endParaRPr lang="en-US" sz="1900">
              <a:latin typeface="Arial" panose="020B0604020202020204" pitchFamily="34" charset="0"/>
              <a:cs typeface="Arial" panose="020B0604020202020204" pitchFamily="34" charset="0"/>
            </a:endParaRPr>
          </a:p>
          <a:p>
            <a:pPr marL="158750" indent="0">
              <a:lnSpc>
                <a:spcPct val="100000"/>
              </a:lnSpc>
              <a:buNone/>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40</a:t>
            </a:fld>
            <a:endParaRPr lang="en-US" sz="1200" b="0" strike="noStrike" spc="-1">
              <a:latin typeface="Times New Roman"/>
            </a:endParaRPr>
          </a:p>
        </p:txBody>
      </p:sp>
    </p:spTree>
    <p:extLst>
      <p:ext uri="{BB962C8B-B14F-4D97-AF65-F5344CB8AC3E}">
        <p14:creationId xmlns:p14="http://schemas.microsoft.com/office/powerpoint/2010/main" val="232124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ctr">
              <a:buNone/>
            </a:pPr>
            <a:r>
              <a:rPr lang="en-US" b="1" dirty="0"/>
              <a:t>Introduction to Data Science</a:t>
            </a:r>
            <a:endParaRPr lang="en-US"/>
          </a:p>
          <a:p>
            <a:pPr marL="158750" indent="0" algn="ctr">
              <a:buNone/>
            </a:pPr>
            <a:r>
              <a:rPr lang="en-US" b="1" dirty="0"/>
              <a:t>---------------------------------------------------------------------------------------------------------------------------------------------------------------------</a:t>
            </a:r>
          </a:p>
          <a:p>
            <a:pPr marL="158750" indent="0">
              <a:buNone/>
            </a:pPr>
            <a:r>
              <a:rPr lang="en" b="1" dirty="0"/>
              <a:t>Trainer will be briefing on Data Science and telling its importance</a:t>
            </a:r>
            <a:endParaRPr lang="en-US" b="1"/>
          </a:p>
          <a:p>
            <a:pPr marL="158750" indent="0">
              <a:buNone/>
            </a:pPr>
            <a:r>
              <a:rPr lang="en" b="1" dirty="0"/>
              <a:t>--------------------------------------------------------------------------------------------------------</a:t>
            </a:r>
          </a:p>
          <a:p>
            <a:pPr>
              <a:buNone/>
            </a:pPr>
            <a:r>
              <a:rPr lang="en-IN" dirty="0"/>
              <a:t>In the "</a:t>
            </a:r>
            <a:r>
              <a:rPr lang="en-IN" b="1" dirty="0"/>
              <a:t>Introduction to Data Science</a:t>
            </a:r>
            <a:r>
              <a:rPr lang="en-IN" dirty="0"/>
              <a:t>" slide, the trainer should cover the following key points:</a:t>
            </a:r>
          </a:p>
          <a:p>
            <a:pPr>
              <a:buNone/>
            </a:pPr>
            <a:r>
              <a:rPr lang="en-IN" dirty="0"/>
              <a:t> </a:t>
            </a:r>
          </a:p>
          <a:p>
            <a:pPr>
              <a:buNone/>
            </a:pPr>
            <a:r>
              <a:rPr lang="en-IN" dirty="0"/>
              <a:t>1. Definition of Data Science: Explain what data science is, highlighting its interdisciplinary nature, combining statistics, computer science, and domain expertise to extract insights from data.</a:t>
            </a:r>
          </a:p>
          <a:p>
            <a:pPr>
              <a:buNone/>
            </a:pPr>
            <a:r>
              <a:rPr lang="en-IN" dirty="0"/>
              <a:t> </a:t>
            </a:r>
          </a:p>
          <a:p>
            <a:pPr>
              <a:buNone/>
            </a:pPr>
            <a:r>
              <a:rPr lang="en-IN" dirty="0"/>
              <a:t>2. Importance and Applications: Discuss the significance of data science in today’s data-driven world and provide examples of its applications in various fields such as healthcare, finance, marketing, and technology.</a:t>
            </a:r>
          </a:p>
          <a:p>
            <a:pPr>
              <a:buNone/>
            </a:pPr>
            <a:r>
              <a:rPr lang="en-IN" dirty="0"/>
              <a:t> </a:t>
            </a:r>
          </a:p>
          <a:p>
            <a:pPr>
              <a:buNone/>
            </a:pPr>
            <a:r>
              <a:rPr lang="en-IN" dirty="0"/>
              <a:t>3. Data Science Process: Outline the typical data science workflow, including stages like data collection, data cleaning, data exploration, data </a:t>
            </a:r>
            <a:r>
              <a:rPr lang="en-IN" dirty="0" err="1"/>
              <a:t>modeling</a:t>
            </a:r>
            <a:r>
              <a:rPr lang="en-IN" dirty="0"/>
              <a:t>, and data interpretation.</a:t>
            </a:r>
          </a:p>
          <a:p>
            <a:pPr>
              <a:buNone/>
            </a:pPr>
            <a:r>
              <a:rPr lang="en-IN" dirty="0"/>
              <a:t> </a:t>
            </a:r>
          </a:p>
          <a:p>
            <a:pPr>
              <a:buNone/>
            </a:pPr>
            <a:r>
              <a:rPr lang="en-IN" dirty="0"/>
              <a:t>4. Key Components: Introduce the essential components of data science: data, algorithms, and computing power. Explain how these components interact to create meaningful insights.</a:t>
            </a:r>
          </a:p>
          <a:p>
            <a:pPr>
              <a:buNone/>
            </a:pPr>
            <a:r>
              <a:rPr lang="en-IN" dirty="0"/>
              <a:t> </a:t>
            </a:r>
          </a:p>
          <a:p>
            <a:pPr>
              <a:buNone/>
            </a:pPr>
            <a:r>
              <a:rPr lang="en-IN" dirty="0"/>
              <a:t>5. Tools and Technologies: Provide an overview of common tools and technologies used in data science, such as Python, R, SQL, and various machine learning libraries.</a:t>
            </a:r>
          </a:p>
          <a:p>
            <a:pPr>
              <a:buNone/>
            </a:pPr>
            <a:r>
              <a:rPr lang="en-IN" dirty="0"/>
              <a:t> </a:t>
            </a:r>
          </a:p>
          <a:p>
            <a:pPr>
              <a:buNone/>
            </a:pPr>
            <a:r>
              <a:rPr lang="en-IN" dirty="0"/>
              <a:t>6. Skills Required: Highlight the skills necessary for a data scientist, including statistical analysis, programming, data visualization, and domain knowledge.</a:t>
            </a:r>
          </a:p>
          <a:p>
            <a:pPr>
              <a:buNone/>
            </a:pPr>
            <a:r>
              <a:rPr lang="en-IN" dirty="0"/>
              <a:t> </a:t>
            </a:r>
          </a:p>
          <a:p>
            <a:pPr>
              <a:buNone/>
            </a:pPr>
            <a:r>
              <a:rPr lang="en-IN" dirty="0"/>
              <a:t>7. Challenges in Data Science: Discuss some of the common challenges faced in data science projects, such as data quality issues, scalability, and the need for interdisciplinary collaboration.</a:t>
            </a:r>
          </a:p>
          <a:p>
            <a:pPr>
              <a:buNone/>
            </a:pPr>
            <a:r>
              <a:rPr lang="en-IN" dirty="0"/>
              <a:t> </a:t>
            </a:r>
          </a:p>
          <a:p>
            <a:pPr marL="158750" indent="0">
              <a:buNone/>
            </a:pPr>
            <a:r>
              <a:rPr lang="en-IN" dirty="0"/>
              <a:t>8. Future of Data Science: Briefly touch on emerging trends and the future of data science, including the impact of big data, artificial intelligence, and advancements in computing technologies.</a:t>
            </a:r>
          </a:p>
        </p:txBody>
      </p:sp>
    </p:spTree>
    <p:extLst>
      <p:ext uri="{BB962C8B-B14F-4D97-AF65-F5344CB8AC3E}">
        <p14:creationId xmlns:p14="http://schemas.microsoft.com/office/powerpoint/2010/main" val="16603478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spcAft>
                <a:spcPts val="800"/>
              </a:spcAft>
              <a:buNone/>
            </a:pPr>
            <a:r>
              <a:rPr lang="en-US" sz="2000" b="1"/>
              <a:t>3) Machine Learning algorithms build a model base on sample data, known as_________​</a:t>
            </a:r>
          </a:p>
          <a:p>
            <a:pPr>
              <a:spcBef>
                <a:spcPts val="800"/>
              </a:spcBef>
            </a:pPr>
            <a:endParaRPr lang="en-US" sz="2000"/>
          </a:p>
          <a:p>
            <a:pPr marL="365760" indent="-365760">
              <a:spcAft>
                <a:spcPts val="800"/>
              </a:spcAft>
              <a:buFont typeface="+mj-lt"/>
              <a:buAutoNum type="alphaLcParenR"/>
            </a:pPr>
            <a:r>
              <a:rPr lang="en-US" sz="2000"/>
              <a:t>Validation Data​</a:t>
            </a:r>
          </a:p>
          <a:p>
            <a:pPr marL="365760" indent="-365760">
              <a:spcAft>
                <a:spcPts val="800"/>
              </a:spcAft>
              <a:buFont typeface="+mj-lt"/>
              <a:buAutoNum type="alphaLcParenR"/>
            </a:pPr>
            <a:r>
              <a:rPr lang="en-US" sz="2000" b="1"/>
              <a:t>Training Data​</a:t>
            </a:r>
            <a:endParaRPr lang="en-US" sz="2000"/>
          </a:p>
          <a:p>
            <a:pPr marL="365760" indent="-365760">
              <a:spcAft>
                <a:spcPts val="800"/>
              </a:spcAft>
              <a:buFont typeface="+mj-lt"/>
              <a:buAutoNum type="alphaLcParenR"/>
            </a:pPr>
            <a:r>
              <a:rPr lang="en-US" sz="2000"/>
              <a:t>Testing Data​</a:t>
            </a:r>
          </a:p>
          <a:p>
            <a:pPr marL="365760" indent="-365760">
              <a:spcAft>
                <a:spcPts val="800"/>
              </a:spcAft>
              <a:buFont typeface="+mj-lt"/>
              <a:buAutoNum type="alphaLcParenR"/>
            </a:pPr>
            <a:r>
              <a:rPr lang="en-US" sz="2000"/>
              <a:t>Transfer Data​</a:t>
            </a:r>
          </a:p>
          <a:p>
            <a:pPr marL="365760" indent="-365760">
              <a:spcAft>
                <a:spcPts val="800"/>
              </a:spcAft>
              <a:buFont typeface="+mj-lt"/>
              <a:buAutoNum type="alphaLcParenR"/>
            </a:pPr>
            <a:endParaRPr lang="en-US" sz="2000"/>
          </a:p>
          <a:p>
            <a:pPr marL="365760" indent="-365760">
              <a:spcAft>
                <a:spcPts val="800"/>
              </a:spcAft>
              <a:buFont typeface="+mj-lt"/>
              <a:buAutoNum type="alphaLcParenR"/>
            </a:pPr>
            <a:endParaRPr lang="en-US" sz="2000"/>
          </a:p>
          <a:p>
            <a:pPr marL="158750" indent="0">
              <a:buNone/>
            </a:pPr>
            <a:r>
              <a:rPr lang="en-IN" sz="2400" b="1">
                <a:latin typeface="Arial" panose="020B0604020202020204" pitchFamily="34" charset="0"/>
                <a:cs typeface="Arial" panose="020B0604020202020204" pitchFamily="34" charset="0"/>
              </a:rPr>
              <a:t>Answer: B</a:t>
            </a:r>
          </a:p>
          <a:p>
            <a:pPr marL="158750" indent="0">
              <a:buNone/>
            </a:pPr>
            <a:r>
              <a:rPr lang="en-US" sz="2000">
                <a:latin typeface="Arial" panose="020B0604020202020204" pitchFamily="34" charset="0"/>
                <a:cs typeface="Arial" panose="020B0604020202020204" pitchFamily="34" charset="0"/>
              </a:rPr>
              <a:t>Training Data​</a:t>
            </a:r>
          </a:p>
          <a:p>
            <a:pPr marL="0" indent="0">
              <a:spcAft>
                <a:spcPts val="800"/>
              </a:spcAft>
              <a:buFont typeface="+mj-lt"/>
              <a:buNone/>
            </a:pPr>
            <a:endParaRPr lang="en-US" sz="200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41</a:t>
            </a:fld>
            <a:endParaRPr lang="en-US" sz="1200" b="0" strike="noStrike" spc="-1">
              <a:latin typeface="Times New Roman"/>
            </a:endParaRPr>
          </a:p>
        </p:txBody>
      </p:sp>
    </p:spTree>
    <p:extLst>
      <p:ext uri="{BB962C8B-B14F-4D97-AF65-F5344CB8AC3E}">
        <p14:creationId xmlns:p14="http://schemas.microsoft.com/office/powerpoint/2010/main" val="1108989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buNone/>
            </a:pPr>
            <a:r>
              <a:rPr lang="en-US" sz="2000" b="1"/>
              <a:t>4) What is a key assumption of the Naïve Bayes classifier?</a:t>
            </a:r>
          </a:p>
          <a:p>
            <a:pPr marL="158750" indent="0">
              <a:buNone/>
            </a:pPr>
            <a:endParaRPr lang="en-US" sz="2000"/>
          </a:p>
          <a:p>
            <a:pPr marL="158750" indent="0">
              <a:buNone/>
            </a:pPr>
            <a:r>
              <a:rPr lang="en-US" sz="2000"/>
              <a:t>A) Features are independent of each other.</a:t>
            </a:r>
          </a:p>
          <a:p>
            <a:pPr marL="158750" indent="0">
              <a:buNone/>
            </a:pPr>
            <a:r>
              <a:rPr lang="en-US" sz="2000"/>
              <a:t>B) Features are highly correlated.</a:t>
            </a:r>
          </a:p>
          <a:p>
            <a:pPr marL="158750" indent="0">
              <a:buNone/>
            </a:pPr>
            <a:r>
              <a:rPr lang="en-US" sz="2000"/>
              <a:t>C) Data distribution is non-Gaussian.</a:t>
            </a:r>
          </a:p>
          <a:p>
            <a:pPr marL="158750" indent="0">
              <a:buNone/>
            </a:pPr>
            <a:r>
              <a:rPr lang="en-US" sz="2000"/>
              <a:t>D) Data is labeled with continuous values.</a:t>
            </a:r>
          </a:p>
          <a:p>
            <a:pPr marL="158750" indent="0">
              <a:buNone/>
            </a:pPr>
            <a:endParaRPr lang="en-US" sz="2000"/>
          </a:p>
          <a:p>
            <a:pPr marL="158750" indent="0">
              <a:buNone/>
            </a:pPr>
            <a:r>
              <a:rPr lang="en-IN" sz="2000" b="1">
                <a:latin typeface="Arial" panose="020B0604020202020204" pitchFamily="34" charset="0"/>
                <a:cs typeface="Arial" panose="020B0604020202020204" pitchFamily="34" charset="0"/>
              </a:rPr>
              <a:t>Answer: A</a:t>
            </a:r>
          </a:p>
          <a:p>
            <a:pPr marL="158750" indent="0">
              <a:buNone/>
            </a:pPr>
            <a:r>
              <a:rPr lang="en-US" sz="2000"/>
              <a:t>Features are independent of each other.</a:t>
            </a:r>
          </a:p>
          <a:p>
            <a:pPr marL="158750" indent="0">
              <a:lnSpc>
                <a:spcPct val="100000"/>
              </a:lnSpc>
              <a:buNone/>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42</a:t>
            </a:fld>
            <a:endParaRPr lang="en-US" sz="1200" b="0" strike="noStrike" spc="-1">
              <a:latin typeface="Times New Roman"/>
            </a:endParaRPr>
          </a:p>
        </p:txBody>
      </p:sp>
    </p:spTree>
    <p:extLst>
      <p:ext uri="{BB962C8B-B14F-4D97-AF65-F5344CB8AC3E}">
        <p14:creationId xmlns:p14="http://schemas.microsoft.com/office/powerpoint/2010/main" val="9152498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buNone/>
            </a:pPr>
            <a:r>
              <a:rPr lang="en-US" sz="2000"/>
              <a:t>5) What type of problems is logistic regression primarily used for?</a:t>
            </a:r>
          </a:p>
          <a:p>
            <a:pPr marL="158750" indent="0">
              <a:buNone/>
            </a:pPr>
            <a:endParaRPr lang="en-US" sz="2000"/>
          </a:p>
          <a:p>
            <a:pPr marL="158750" indent="0">
              <a:buNone/>
            </a:pPr>
            <a:r>
              <a:rPr lang="en-US" sz="2000"/>
              <a:t>A) Clustering</a:t>
            </a:r>
          </a:p>
          <a:p>
            <a:pPr marL="158750" indent="0">
              <a:buNone/>
            </a:pPr>
            <a:r>
              <a:rPr lang="en-US" sz="2000"/>
              <a:t>B) Regression</a:t>
            </a:r>
          </a:p>
          <a:p>
            <a:pPr marL="158750" indent="0">
              <a:buNone/>
            </a:pPr>
            <a:r>
              <a:rPr lang="en-US" sz="2000"/>
              <a:t>C) Binary classification</a:t>
            </a:r>
          </a:p>
          <a:p>
            <a:pPr marL="158750" indent="0">
              <a:buNone/>
            </a:pPr>
            <a:r>
              <a:rPr lang="en-US" sz="2000"/>
              <a:t>D) Time series forecasting</a:t>
            </a:r>
          </a:p>
          <a:p>
            <a:pPr marL="158750" indent="0">
              <a:lnSpc>
                <a:spcPct val="100000"/>
              </a:lnSpc>
              <a:buNone/>
              <a:tabLst>
                <a:tab pos="0" algn="l"/>
              </a:tabLst>
            </a:pPr>
            <a:endParaRPr lang="en-US" sz="2000" b="0" strike="noStrike" spc="-1">
              <a:latin typeface="Arial"/>
            </a:endParaRPr>
          </a:p>
          <a:p>
            <a:pPr marL="158750" indent="0">
              <a:buNone/>
            </a:pPr>
            <a:r>
              <a:rPr lang="en-IN" sz="2000" b="1">
                <a:latin typeface="Arial" panose="020B0604020202020204" pitchFamily="34" charset="0"/>
                <a:cs typeface="Arial" panose="020B0604020202020204" pitchFamily="34" charset="0"/>
              </a:rPr>
              <a:t>Answer: C</a:t>
            </a:r>
          </a:p>
          <a:p>
            <a:pPr marL="158750" indent="0">
              <a:buNone/>
            </a:pPr>
            <a:r>
              <a:rPr lang="en-US" sz="2000"/>
              <a:t>Binary classification</a:t>
            </a:r>
          </a:p>
          <a:p>
            <a:pPr marL="158750" indent="0">
              <a:lnSpc>
                <a:spcPct val="100000"/>
              </a:lnSpc>
              <a:buNone/>
              <a:tabLst>
                <a:tab pos="0" algn="l"/>
              </a:tabLst>
            </a:pPr>
            <a:endParaRPr lang="en-US" sz="2000" b="0" strike="noStrike" spc="-1">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43</a:t>
            </a:fld>
            <a:endParaRPr lang="en-US" sz="1200" b="0" strike="noStrike" spc="-1">
              <a:latin typeface="Times New Roman"/>
            </a:endParaRPr>
          </a:p>
        </p:txBody>
      </p:sp>
    </p:spTree>
    <p:extLst>
      <p:ext uri="{BB962C8B-B14F-4D97-AF65-F5344CB8AC3E}">
        <p14:creationId xmlns:p14="http://schemas.microsoft.com/office/powerpoint/2010/main" val="3771306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ctr">
              <a:buNone/>
            </a:pPr>
            <a:r>
              <a:rPr lang="en-US" b="1" dirty="0"/>
              <a:t>Understanding the Data Analysis Process</a:t>
            </a:r>
            <a:br>
              <a:rPr lang="en-US" b="1" dirty="0"/>
            </a:br>
            <a:r>
              <a:rPr lang="en-US" b="1" dirty="0"/>
              <a:t>------------------------------------------------------------------------------------------------------------------------------------------------------------------------------</a:t>
            </a:r>
            <a:endParaRPr lang="en-US" dirty="0"/>
          </a:p>
          <a:p>
            <a:pPr>
              <a:buNone/>
            </a:pPr>
            <a:r>
              <a:rPr lang="en-US" b="1"/>
              <a:t>In the "Understanding the Data Analysis Process" slide, the trainer should explain each step in detail to ensure students grasp the entire workflow:</a:t>
            </a:r>
          </a:p>
          <a:p>
            <a:pPr>
              <a:buNone/>
            </a:pPr>
            <a:r>
              <a:rPr lang="en-US" dirty="0"/>
              <a:t> </a:t>
            </a:r>
          </a:p>
          <a:p>
            <a:pPr>
              <a:buNone/>
            </a:pPr>
            <a:r>
              <a:rPr lang="en-US"/>
              <a:t>1. Data Collection: Discuss the importance of gathering accurate and relevant data from various sources such as databases, APIs, files, or sensors. Explain different methods of data collection and the tools commonly used.</a:t>
            </a:r>
          </a:p>
          <a:p>
            <a:pPr>
              <a:buNone/>
            </a:pPr>
            <a:r>
              <a:rPr lang="en-US" dirty="0"/>
              <a:t> </a:t>
            </a:r>
          </a:p>
          <a:p>
            <a:pPr>
              <a:buNone/>
            </a:pPr>
            <a:r>
              <a:rPr lang="en-US"/>
              <a:t>2. Data Cleaning: Explain the preprocessing steps required to prepare data for analysis, including handling missing values, removing duplicates, and ensuring consistent formatting. Emphasize the importance of data quality for reliable analysis.</a:t>
            </a:r>
          </a:p>
          <a:p>
            <a:pPr>
              <a:buNone/>
            </a:pPr>
            <a:r>
              <a:rPr lang="en-US" dirty="0"/>
              <a:t> </a:t>
            </a:r>
          </a:p>
          <a:p>
            <a:pPr>
              <a:buNone/>
            </a:pPr>
            <a:r>
              <a:rPr lang="en-US"/>
              <a:t>3. Exploratory Data Analysis (EDA): Describe how EDA helps in understanding the data by using visual and statistical techniques. Show examples of plots and statistics that reveal patterns, relationships, and distributions within the data.</a:t>
            </a:r>
          </a:p>
          <a:p>
            <a:pPr>
              <a:buNone/>
            </a:pPr>
            <a:r>
              <a:rPr lang="en-US" dirty="0"/>
              <a:t> </a:t>
            </a:r>
          </a:p>
          <a:p>
            <a:pPr>
              <a:buNone/>
            </a:pPr>
            <a:r>
              <a:rPr lang="en-US"/>
              <a:t>4. Feature Engineering: Explain the process of creating new features or transforming existing ones to improve model performance. Provide examples of common feature engineering techniques and their impact on modeling.</a:t>
            </a:r>
          </a:p>
          <a:p>
            <a:pPr>
              <a:buNone/>
            </a:pPr>
            <a:r>
              <a:rPr lang="en-US" dirty="0"/>
              <a:t> </a:t>
            </a:r>
          </a:p>
          <a:p>
            <a:pPr>
              <a:buNone/>
            </a:pPr>
            <a:r>
              <a:rPr lang="en-US"/>
              <a:t>5. Modeling: Introduce the concept of building predictive or descriptive models using machine learning algorithms. Explain the different types of models (e.g., regression, classification, clustering) and how they are applied.</a:t>
            </a:r>
          </a:p>
          <a:p>
            <a:pPr>
              <a:buNone/>
            </a:pPr>
            <a:r>
              <a:rPr lang="en-US" dirty="0"/>
              <a:t> </a:t>
            </a:r>
          </a:p>
          <a:p>
            <a:pPr>
              <a:buNone/>
            </a:pPr>
            <a:r>
              <a:rPr lang="en-US"/>
              <a:t>6. Evaluation: Discuss the methods used to assess model performance, such as cross-validation, accuracy, precision, recall, and F1 score. Explain the importance of iterating on models to improve their accuracy and reliability.</a:t>
            </a:r>
          </a:p>
          <a:p>
            <a:pPr>
              <a:buNone/>
            </a:pPr>
            <a:r>
              <a:rPr lang="en-US" dirty="0"/>
              <a:t> </a:t>
            </a:r>
          </a:p>
          <a:p>
            <a:pPr>
              <a:buNone/>
            </a:pPr>
            <a:r>
              <a:rPr lang="en-US"/>
              <a:t>7. Visualization and Interpretation: Highlight the significance of presenting findings visually through charts, graphs, and dashboards. Explain how to interpret these visualizations to derive actionable insights and make data-driven decisions.</a:t>
            </a:r>
          </a:p>
          <a:p>
            <a:pPr>
              <a:buNone/>
            </a:pPr>
            <a:r>
              <a:rPr lang="en-US" dirty="0"/>
              <a:t> </a:t>
            </a:r>
          </a:p>
          <a:p>
            <a:pPr marL="158750" indent="0">
              <a:buNone/>
            </a:pPr>
            <a:r>
              <a:rPr lang="en-US" dirty="0"/>
              <a:t>By covering these points, the trainer will provide a comprehensive understanding of the data analysis process, from raw data collection to deriving meaningful insights.</a:t>
            </a:r>
          </a:p>
          <a:p>
            <a:pPr marL="158750" indent="0">
              <a:buNone/>
            </a:pPr>
            <a:r>
              <a:rPr lang="en-US" b="1" dirty="0"/>
              <a:t>------------------------------------------------------------------------------------------------------------------------------------------------------------------------------</a:t>
            </a:r>
          </a:p>
          <a:p>
            <a:pPr marL="158750" indent="0">
              <a:buNone/>
            </a:pPr>
            <a:endParaRPr lang="en-US" b="1" dirty="0"/>
          </a:p>
          <a:p>
            <a:pPr marL="158750" indent="0">
              <a:buNone/>
            </a:pPr>
            <a:r>
              <a:rPr lang="en-US" b="1" dirty="0"/>
              <a:t>For Trainer Reference:-</a:t>
            </a:r>
          </a:p>
          <a:p>
            <a:pPr marL="158750" indent="0">
              <a:buNone/>
            </a:pPr>
            <a:r>
              <a:rPr lang="en-US" dirty="0"/>
              <a:t>The data analysis process involves several key steps to transform raw data into actionable insights:</a:t>
            </a:r>
            <a:endParaRPr lang="en-IN"/>
          </a:p>
          <a:p>
            <a:pPr marL="158750" indent="0">
              <a:buNone/>
            </a:pPr>
            <a:r>
              <a:rPr lang="en-US" b="1" dirty="0"/>
              <a:t>Data Collection:</a:t>
            </a:r>
            <a:r>
              <a:rPr lang="en-US" dirty="0"/>
              <a:t> Gathering data from various sources, including databases, APIs, files, or sensors.</a:t>
            </a:r>
            <a:endParaRPr lang="en-IN"/>
          </a:p>
          <a:p>
            <a:pPr marL="158750" indent="0">
              <a:buNone/>
            </a:pPr>
            <a:r>
              <a:rPr lang="en-US" b="1" dirty="0"/>
              <a:t>Data Cleaning:</a:t>
            </a:r>
            <a:r>
              <a:rPr lang="en-US" dirty="0"/>
              <a:t> Preprocessing and preparing data by handling missing values, removing duplicates, and formatting data for analysis.</a:t>
            </a:r>
            <a:endParaRPr lang="en-IN"/>
          </a:p>
          <a:p>
            <a:pPr marL="158750" indent="0">
              <a:buNone/>
            </a:pPr>
            <a:r>
              <a:rPr lang="en-US" b="1" dirty="0"/>
              <a:t>Exploratory Data Analysis (EDA):</a:t>
            </a:r>
            <a:r>
              <a:rPr lang="en-US" dirty="0"/>
              <a:t> Exploring data visually and statistically to understand patterns, relationships, and distributions.</a:t>
            </a:r>
            <a:endParaRPr lang="en-IN"/>
          </a:p>
          <a:p>
            <a:pPr marL="158750" indent="0">
              <a:buNone/>
            </a:pPr>
            <a:r>
              <a:rPr lang="en-US" b="1" dirty="0"/>
              <a:t>Feature Engineering:</a:t>
            </a:r>
            <a:r>
              <a:rPr lang="en-US" dirty="0"/>
              <a:t> Creating new features or transforming existing ones to improve model performance.</a:t>
            </a:r>
            <a:endParaRPr lang="en-IN"/>
          </a:p>
          <a:p>
            <a:pPr marL="158750" indent="0">
              <a:buNone/>
            </a:pPr>
            <a:r>
              <a:rPr lang="en-US" b="1" dirty="0"/>
              <a:t>Modeling:</a:t>
            </a:r>
            <a:r>
              <a:rPr lang="en-US" dirty="0"/>
              <a:t> Building predictive or descriptive models using machine learning algorithms.</a:t>
            </a:r>
            <a:endParaRPr lang="en-IN"/>
          </a:p>
          <a:p>
            <a:pPr marL="158750" indent="0">
              <a:buNone/>
            </a:pPr>
            <a:r>
              <a:rPr lang="en-US" b="1" dirty="0"/>
              <a:t>Evaluation:</a:t>
            </a:r>
            <a:r>
              <a:rPr lang="en-US" dirty="0"/>
              <a:t> Assessing model performance and iterating to improve accuracy and reliability.</a:t>
            </a:r>
            <a:endParaRPr lang="en-IN"/>
          </a:p>
          <a:p>
            <a:pPr marL="158750" indent="0">
              <a:buNone/>
            </a:pPr>
            <a:r>
              <a:rPr lang="en-US" b="1" dirty="0"/>
              <a:t>Visualization and Interpretation:</a:t>
            </a:r>
            <a:r>
              <a:rPr lang="en-US" dirty="0"/>
              <a:t> Presenting findings visually and deriving actionable insights.</a:t>
            </a:r>
            <a:endParaRPr lang="en-IN"/>
          </a:p>
        </p:txBody>
      </p:sp>
    </p:spTree>
    <p:extLst>
      <p:ext uri="{BB962C8B-B14F-4D97-AF65-F5344CB8AC3E}">
        <p14:creationId xmlns:p14="http://schemas.microsoft.com/office/powerpoint/2010/main" val="382869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Installing and Verifying Data Science Python Packages: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r>
              <a:rPr lang="en-US" dirty="0"/>
              <a:t>To start with data science in Python, it's essential to install and verify key packages:</a:t>
            </a:r>
          </a:p>
          <a:p>
            <a:endParaRPr lang="en-US" dirty="0"/>
          </a:p>
          <a:p>
            <a:r>
              <a:rPr lang="en-US" b="1" dirty="0"/>
              <a:t>Installation:</a:t>
            </a:r>
            <a:r>
              <a:rPr lang="en-US" dirty="0"/>
              <a:t> Use pip (Python's package installer) to install packages such as </a:t>
            </a:r>
            <a:r>
              <a:rPr lang="en-US" dirty="0" err="1"/>
              <a:t>numpy</a:t>
            </a:r>
            <a:r>
              <a:rPr lang="en-US" dirty="0"/>
              <a:t>, pandas, matplotlib, and scikit-learn: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pip install </a:t>
            </a:r>
            <a:r>
              <a:rPr lang="en-IN" dirty="0" err="1"/>
              <a:t>numpy</a:t>
            </a:r>
            <a:r>
              <a:rPr lang="en-IN" dirty="0"/>
              <a:t> pandas matplotlib scikit-learn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Verification:</a:t>
            </a:r>
            <a:r>
              <a:rPr lang="en-US" dirty="0"/>
              <a:t> Ensure packages are correctly installed by importing them into Python:</a:t>
            </a:r>
            <a:endParaRPr lang="en-IN" dirty="0"/>
          </a:p>
          <a:p>
            <a:pPr marL="158750" indent="0">
              <a:buNone/>
            </a:pPr>
            <a:endParaRPr lang="en-US" dirty="0"/>
          </a:p>
          <a:p>
            <a:r>
              <a:rPr lang="en-IN" dirty="0"/>
              <a:t>import </a:t>
            </a:r>
            <a:r>
              <a:rPr lang="en-IN" dirty="0" err="1"/>
              <a:t>numpy</a:t>
            </a:r>
            <a:endParaRPr lang="en-IN" dirty="0"/>
          </a:p>
          <a:p>
            <a:r>
              <a:rPr lang="en-IN" dirty="0"/>
              <a:t>import pandas</a:t>
            </a:r>
          </a:p>
          <a:p>
            <a:r>
              <a:rPr lang="en-IN" dirty="0"/>
              <a:t>import matplotlib</a:t>
            </a:r>
          </a:p>
          <a:p>
            <a:r>
              <a:rPr lang="en-IN" dirty="0"/>
              <a:t>import </a:t>
            </a:r>
            <a:r>
              <a:rPr lang="en-IN" dirty="0" err="1"/>
              <a:t>sklearn</a:t>
            </a:r>
            <a:endParaRPr lang="en-IN" dirty="0"/>
          </a:p>
          <a:p>
            <a:pPr marL="158750" indent="0">
              <a:buNone/>
            </a:pPr>
            <a:endParaRPr lang="en-US" dirty="0"/>
          </a:p>
          <a:p>
            <a:pPr marL="158750" indent="0">
              <a:buNone/>
            </a:pPr>
            <a:r>
              <a:rPr lang="en-US" dirty="0"/>
              <a:t>These packages provide essential functionalities for data manipulation, analysis, visualization, and machine learning in Python, forming the foundation for data science projects.</a:t>
            </a:r>
            <a:endParaRPr lang="en-IN" dirty="0"/>
          </a:p>
        </p:txBody>
      </p:sp>
    </p:spTree>
    <p:extLst>
      <p:ext uri="{BB962C8B-B14F-4D97-AF65-F5344CB8AC3E}">
        <p14:creationId xmlns:p14="http://schemas.microsoft.com/office/powerpoint/2010/main" val="581027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Exploratory data analysis (EDA) is key in ML as it uses visual methods to discover patterns and insights. This course highlights EDA's role in understanding data before applying ML algorithms. </a:t>
            </a:r>
          </a:p>
        </p:txBody>
      </p:sp>
    </p:spTree>
    <p:extLst>
      <p:ext uri="{BB962C8B-B14F-4D97-AF65-F5344CB8AC3E}">
        <p14:creationId xmlns:p14="http://schemas.microsoft.com/office/powerpoint/2010/main" val="1897307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Hello everyone, today we're going to dive into the concept of Exploratory Data Analysis, or EDA for short. EDA is a crucial step in the data analysis process, allowing us to understand the underlying patterns and characteristics of our data before we move on to more complex modeling and analysis.</a:t>
            </a:r>
            <a:endParaRPr lang="en-US" dirty="0"/>
          </a:p>
          <a:p>
            <a:pPr>
              <a:buNone/>
            </a:pPr>
            <a:r>
              <a:rPr lang="en-US" dirty="0"/>
              <a:t> </a:t>
            </a:r>
          </a:p>
          <a:p>
            <a:pPr>
              <a:buNone/>
            </a:pPr>
            <a:r>
              <a:rPr lang="en-US"/>
              <a:t>Technically, the primary motive of EDA is multifaceted. First and foremost, it helps us to examine the data distribution. By understanding how our data is spread out, we can make more informed decisions about the types of analyses that are appropriate.</a:t>
            </a:r>
            <a:endParaRPr lang="en-US" dirty="0"/>
          </a:p>
          <a:p>
            <a:pPr>
              <a:buNone/>
            </a:pPr>
            <a:r>
              <a:rPr lang="en-US" dirty="0"/>
              <a:t> </a:t>
            </a:r>
          </a:p>
          <a:p>
            <a:pPr>
              <a:buNone/>
            </a:pPr>
            <a:r>
              <a:rPr lang="en-US"/>
              <a:t>Next, EDA involves handling missing values in the dataset. Missing data can skew our results, so it's important to identify and address any gaps we find.</a:t>
            </a:r>
            <a:endParaRPr lang="en-US" dirty="0"/>
          </a:p>
          <a:p>
            <a:pPr>
              <a:buNone/>
            </a:pPr>
            <a:r>
              <a:rPr lang="en-US" dirty="0"/>
              <a:t> </a:t>
            </a:r>
          </a:p>
          <a:p>
            <a:pPr>
              <a:buNone/>
            </a:pPr>
            <a:r>
              <a:rPr lang="en-US"/>
              <a:t>Another critical aspect of EDA is handling outliers. Outliers are data points that differ significantly from other observations and can have a disproportionate impact on our analysis. Identifying and deciding how to handle these outliers is a key step in ensuring the accuracy of our results.</a:t>
            </a:r>
            <a:endParaRPr lang="en-US" dirty="0"/>
          </a:p>
          <a:p>
            <a:pPr>
              <a:buNone/>
            </a:pPr>
            <a:r>
              <a:rPr lang="en-US" dirty="0"/>
              <a:t> </a:t>
            </a:r>
          </a:p>
          <a:p>
            <a:pPr>
              <a:buNone/>
            </a:pPr>
            <a:r>
              <a:rPr lang="en-US" dirty="0"/>
              <a:t>We also need to consider duplicate data. Removing duplicates is essential because repeated data points can bias our analysis and lead to incorrect conclusions.</a:t>
            </a:r>
          </a:p>
          <a:p>
            <a:pPr>
              <a:buNone/>
            </a:pPr>
            <a:r>
              <a:rPr lang="en-US" dirty="0"/>
              <a:t> </a:t>
            </a:r>
          </a:p>
          <a:p>
            <a:pPr>
              <a:buNone/>
            </a:pPr>
            <a:r>
              <a:rPr lang="en-US" dirty="0"/>
              <a:t>Additionally, encoding categorical variables is a necessary step in EDA. Many machine learning algorithms require numerical input, so we need to convert categorical data into a format that can be processed.</a:t>
            </a:r>
          </a:p>
          <a:p>
            <a:pPr>
              <a:buNone/>
            </a:pPr>
            <a:r>
              <a:rPr lang="en-US" dirty="0"/>
              <a:t> </a:t>
            </a:r>
          </a:p>
          <a:p>
            <a:pPr>
              <a:buNone/>
            </a:pPr>
            <a:r>
              <a:rPr lang="en-US" dirty="0"/>
              <a:t>Finally, normalizing and scaling our data is important. This step ensures that our data is on a similar scale, which can improve the performance of many algorithms.</a:t>
            </a:r>
          </a:p>
          <a:p>
            <a:pPr>
              <a:buNone/>
            </a:pPr>
            <a:r>
              <a:rPr lang="en-US" dirty="0"/>
              <a:t> </a:t>
            </a:r>
          </a:p>
          <a:p>
            <a:pPr>
              <a:buNone/>
            </a:pPr>
            <a:r>
              <a:rPr lang="en-US" dirty="0"/>
              <a:t>By systematically addressing these tasks, EDA helps us to clean and prepare our data, making it ready for more advanced analysis and modeling."</a:t>
            </a:r>
          </a:p>
          <a:p>
            <a:pPr>
              <a:buNone/>
            </a:pPr>
            <a:r>
              <a:rPr lang="en-US" dirty="0"/>
              <a:t> </a:t>
            </a:r>
          </a:p>
          <a:p>
            <a:pPr>
              <a:buNone/>
            </a:pPr>
            <a:endParaRPr lang="en-US" dirty="0"/>
          </a:p>
          <a:p>
            <a:pPr>
              <a:buNone/>
            </a:pPr>
            <a:endParaRPr lang="en-US" dirty="0"/>
          </a:p>
        </p:txBody>
      </p:sp>
    </p:spTree>
    <p:extLst>
      <p:ext uri="{BB962C8B-B14F-4D97-AF65-F5344CB8AC3E}">
        <p14:creationId xmlns:p14="http://schemas.microsoft.com/office/powerpoint/2010/main" val="204260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EDA serves as the foundation for any data analysis project. By exploring and understanding the data upfront, we can uncover initial insights that guide the entire analytical process. </a:t>
            </a:r>
            <a:endParaRPr lang="en-US" dirty="0"/>
          </a:p>
          <a:p>
            <a:pPr>
              <a:buNone/>
            </a:pPr>
            <a:endParaRPr lang="en-US" dirty="0"/>
          </a:p>
          <a:p>
            <a:pPr>
              <a:buNone/>
            </a:pPr>
            <a:r>
              <a:rPr lang="en-US"/>
              <a:t>let's explore some of its practical applications across various domains.</a:t>
            </a:r>
            <a:endParaRPr lang="en-US" dirty="0"/>
          </a:p>
          <a:p>
            <a:pPr marL="171450" indent="-171450"/>
            <a:r>
              <a:rPr lang="en-US" b="1"/>
              <a:t>Business Intelligence and Decision-Making</a:t>
            </a:r>
            <a:r>
              <a:rPr lang="en-US"/>
              <a:t>: EDA helps businesses analyze sales data, customer feedback, and market trends. By understanding these data patterns, companies can make informed decisions about product development, marketing strategies, and customer service improvements.</a:t>
            </a:r>
            <a:endParaRPr lang="en-US" dirty="0"/>
          </a:p>
          <a:p>
            <a:pPr marL="171450" indent="-171450"/>
            <a:r>
              <a:rPr lang="en-US" b="1"/>
              <a:t>Healthcare Analytics</a:t>
            </a:r>
            <a:r>
              <a:rPr lang="en-US"/>
              <a:t>: In healthcare, EDA is used to analyze patient data, identify trends in disease prevalence, and evaluate the effectiveness of treatments. This analysis can lead to improved patient outcomes and more efficient healthcare delivery.</a:t>
            </a:r>
            <a:endParaRPr lang="en-US" dirty="0"/>
          </a:p>
          <a:p>
            <a:pPr marL="171450" indent="-171450"/>
            <a:r>
              <a:rPr lang="en-US" b="1"/>
              <a:t>Finance and Risk Management</a:t>
            </a:r>
            <a:r>
              <a:rPr lang="en-US"/>
              <a:t>: Financial institutions use EDA to assess risk, detect fraud, and optimize investment strategies. By exploring historical financial data, analysts can identify patterns that indicate potential risks or opportunities.</a:t>
            </a:r>
            <a:endParaRPr lang="en-US" dirty="0"/>
          </a:p>
          <a:p>
            <a:pPr marL="171450" indent="-171450"/>
            <a:r>
              <a:rPr lang="en-US" b="1" dirty="0"/>
              <a:t>Marketing Analysis</a:t>
            </a:r>
            <a:r>
              <a:rPr lang="en-US" dirty="0"/>
              <a:t>: EDA allows marketers to analyze campaign performance, understand customer behavior, and segment target audiences. This insight helps in designing more effective marketing campaigns and improving customer engagement.</a:t>
            </a:r>
          </a:p>
          <a:p>
            <a:pPr marL="171450" indent="-171450"/>
            <a:r>
              <a:rPr lang="en-US" b="1" dirty="0"/>
              <a:t>Retail and E-commerce</a:t>
            </a:r>
            <a:r>
              <a:rPr lang="en-US" dirty="0"/>
              <a:t>: In retail, EDA is used to analyze sales data, inventory levels, and customer purchase patterns. This helps retailers optimize inventory management, pricing strategies, and promotional activities.</a:t>
            </a:r>
          </a:p>
          <a:p>
            <a:pPr marL="171450" indent="-171450"/>
            <a:r>
              <a:rPr lang="en-US" b="1" dirty="0"/>
              <a:t>Social Media Analysis</a:t>
            </a:r>
            <a:r>
              <a:rPr lang="en-US" dirty="0"/>
              <a:t>: EDA helps in analyzing social media data to understand user engagement, sentiment, and trends. Businesses and researchers can use these insights to enhance their social media strategies and monitor brand reputation.</a:t>
            </a:r>
          </a:p>
          <a:p>
            <a:pPr marL="171450" indent="-171450"/>
            <a:r>
              <a:rPr lang="en-US" b="1" dirty="0"/>
              <a:t>Manufacturing and Quality Control</a:t>
            </a:r>
            <a:r>
              <a:rPr lang="en-US" dirty="0"/>
              <a:t>: In manufacturing, EDA is used to analyze production data, monitor equipment performance, and detect defects. This helps improve product quality, reduce downtime, and enhance operational efficiency.</a:t>
            </a:r>
          </a:p>
          <a:p>
            <a:pPr marL="171450" indent="-171450"/>
            <a:r>
              <a:rPr lang="en-US" b="1" dirty="0"/>
              <a:t>Sports Analytics</a:t>
            </a:r>
            <a:r>
              <a:rPr lang="en-US" dirty="0"/>
              <a:t>: EDA is applied in sports to analyze player performance, game statistics, and injury patterns. Teams and coaches use these insights to develop strategies, enhance training programs, and make data-driven decisions.</a:t>
            </a:r>
          </a:p>
          <a:p>
            <a:pPr marL="171450" indent="-171450"/>
            <a:r>
              <a:rPr lang="en-US" b="1" dirty="0"/>
              <a:t>Environmental Studies</a:t>
            </a:r>
            <a:r>
              <a:rPr lang="en-US" dirty="0"/>
              <a:t>: Researchers use EDA to analyze environmental data, such as climate patterns, pollution levels, and biodiversity metrics. This helps in understanding ecological changes and developing strategies for conservation and sustainability.</a:t>
            </a:r>
          </a:p>
          <a:p>
            <a:pPr marL="171450" indent="-171450"/>
            <a:r>
              <a:rPr lang="en-US" b="1" dirty="0"/>
              <a:t>Education Analytics</a:t>
            </a:r>
            <a:r>
              <a:rPr lang="en-US" dirty="0"/>
              <a:t>: In education, EDA is used to analyze student performance data, identify factors affecting learning outcomes, and develop personalized learning plans. This helps in improving educational strategies and student success rates.</a:t>
            </a:r>
          </a:p>
          <a:p>
            <a:pPr indent="0">
              <a:buNone/>
            </a:pPr>
            <a:r>
              <a:rPr lang="en-US" dirty="0"/>
              <a:t>In summary, EDA is a versatile tool that can be applied in numerous fields to uncover valuable insights, inform decision-making, and drive improvements. Its ability to provide a comprehensive understanding of data makes it indispensable in today's data-driven world."</a:t>
            </a:r>
          </a:p>
          <a:p>
            <a:pPr>
              <a:buNone/>
            </a:pPr>
            <a:endParaRPr lang="en-US" dirty="0"/>
          </a:p>
          <a:p>
            <a:pPr>
              <a:buNone/>
            </a:pPr>
            <a:endParaRPr lang="en-US" dirty="0"/>
          </a:p>
        </p:txBody>
      </p:sp>
    </p:spTree>
    <p:extLst>
      <p:ext uri="{BB962C8B-B14F-4D97-AF65-F5344CB8AC3E}">
        <p14:creationId xmlns:p14="http://schemas.microsoft.com/office/powerpoint/2010/main" val="1321486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343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0985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651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1026" name="Picture 2" descr="Paper Style 3d Rectangles White Background">
            <a:extLst>
              <a:ext uri="{FF2B5EF4-FFF2-40B4-BE49-F238E27FC236}">
                <a16:creationId xmlns:a16="http://schemas.microsoft.com/office/drawing/2014/main" id="{84368886-068A-33B4-22F9-7C13B0CA2FBF}"/>
              </a:ext>
            </a:extLst>
          </p:cNvPr>
          <p:cNvPicPr>
            <a:picLocks noChangeAspect="1" noChangeArrowheads="1"/>
          </p:cNvPicPr>
          <p:nvPr userDrawn="1"/>
        </p:nvPicPr>
        <p:blipFill rotWithShape="1">
          <a:blip r:embed="rId7">
            <a:alphaModFix amt="12000"/>
            <a:extLst>
              <a:ext uri="{28A0092B-C50C-407E-A947-70E740481C1C}">
                <a14:useLocalDpi xmlns:a14="http://schemas.microsoft.com/office/drawing/2010/main" val="0"/>
              </a:ext>
            </a:extLst>
          </a:blip>
          <a:srcRect t="1754" b="14082"/>
          <a:stretch/>
        </p:blipFill>
        <p:spPr bwMode="auto">
          <a:xfrm>
            <a:off x="0" y="0"/>
            <a:ext cx="122224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rectangle with a white background&#10;&#10;Description automatically generated">
            <a:extLst>
              <a:ext uri="{FF2B5EF4-FFF2-40B4-BE49-F238E27FC236}">
                <a16:creationId xmlns:a16="http://schemas.microsoft.com/office/drawing/2014/main" id="{D219FCBA-DC9B-04AF-A48D-8B93E7CE2F55}"/>
              </a:ext>
            </a:extLst>
          </p:cNvPr>
          <p:cNvPicPr>
            <a:picLocks noChangeAspect="1"/>
          </p:cNvPicPr>
          <p:nvPr userDrawn="1"/>
        </p:nvPicPr>
        <p:blipFill rotWithShape="1">
          <a:blip r:embed="rId8">
            <a:alphaModFix/>
          </a:blip>
          <a:srcRect b="89277"/>
          <a:stretch/>
        </p:blipFill>
        <p:spPr>
          <a:xfrm>
            <a:off x="-3387" y="-133529"/>
            <a:ext cx="12208004" cy="736356"/>
          </a:xfrm>
          <a:prstGeom prst="rect">
            <a:avLst/>
          </a:prstGeom>
        </p:spPr>
      </p:pic>
      <p:pic>
        <p:nvPicPr>
          <p:cNvPr id="5" name="Picture 4" descr="A black and white logo&#10;&#10;Description automatically generated">
            <a:extLst>
              <a:ext uri="{FF2B5EF4-FFF2-40B4-BE49-F238E27FC236}">
                <a16:creationId xmlns:a16="http://schemas.microsoft.com/office/drawing/2014/main" id="{1CEE3586-4AEE-1376-360C-A077B519F4DE}"/>
              </a:ext>
            </a:extLst>
          </p:cNvPr>
          <p:cNvPicPr>
            <a:picLocks noChangeAspect="1"/>
          </p:cNvPicPr>
          <p:nvPr userDrawn="1"/>
        </p:nvPicPr>
        <p:blipFill>
          <a:blip r:embed="rId9"/>
          <a:stretch>
            <a:fillRect/>
          </a:stretch>
        </p:blipFill>
        <p:spPr>
          <a:xfrm>
            <a:off x="10441906" y="28575"/>
            <a:ext cx="1464356" cy="476250"/>
          </a:xfrm>
          <a:prstGeom prst="rect">
            <a:avLst/>
          </a:prstGeom>
        </p:spPr>
      </p:pic>
      <p:pic>
        <p:nvPicPr>
          <p:cNvPr id="6" name="Picture 5" descr="A blue rectangle with a white background&#10;&#10;Description automatically generated">
            <a:extLst>
              <a:ext uri="{FF2B5EF4-FFF2-40B4-BE49-F238E27FC236}">
                <a16:creationId xmlns:a16="http://schemas.microsoft.com/office/drawing/2014/main" id="{BB22D251-F7B3-708F-5F1B-775CC584040C}"/>
              </a:ext>
            </a:extLst>
          </p:cNvPr>
          <p:cNvPicPr>
            <a:picLocks noChangeAspect="1"/>
          </p:cNvPicPr>
          <p:nvPr userDrawn="1"/>
        </p:nvPicPr>
        <p:blipFill rotWithShape="1">
          <a:blip r:embed="rId8">
            <a:alphaModFix/>
          </a:blip>
          <a:srcRect t="94109"/>
          <a:stretch/>
        </p:blipFill>
        <p:spPr>
          <a:xfrm>
            <a:off x="0" y="6738257"/>
            <a:ext cx="12192000" cy="130632"/>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87" r:id="rId2"/>
    <p:sldLayoutId id="2147483688" r:id="rId3"/>
    <p:sldLayoutId id="2147483689" r:id="rId4"/>
    <p:sldLayoutId id="214748369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devopedia.org/exploratory-data-analysi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analyticsvidhya.com/blog/2021/08/exploratory-data-analysis-and-visualization-techniques-in-data-scienc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ppcexpo.com/blog/wp-content/uploads/2022/01/exploratory-data-analysis-1.jp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en.wikipedia.org/wiki/NumP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19%20Numpy/Lab-%20Numpy%20class%20exercise%20notebook%20.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19%20Numpy/Lab-Self-practice%20exercise%20notebook%20solutions.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techfunnel.com/wp-content/uploads/2020/10/data-visualization.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0%20Matplotlib/Lab%20-%20%20Matlpotlib%20class%20exercise%20notebook%20.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0%20Matplotlib/Lab-%20Self-practice%20exercise%20notebook%20solutions.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1%20Seaborn/Lab%20-%20Seaborn%20class%20exercise%20notebook%20.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1%20Seaborn/Lab%20Self-practice%20exercise%20notebook%20solutions.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en.wikipedia.org/wiki/Pandas_%28software%2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2%20Pandas/Lab%20-%20%20Pandas%20class%20exercise%20notebook.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Techsaksham/TSP4.0-Foundation-Lab-Repo/blob/main/UNIT%205/Uinit%205%20Lab/Lab%2022%20Pandas/Lab-Self-practice%20exercise%20notebook%20solutions.ipynb"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s://technofaq.org/posts/2019/11/myths-about-web-scrapin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ideo" Target="https://www.youtube.com/embed/37x5dKW-X5U?feature=oembed" TargetMode="External"/><Relationship Id="rId5" Type="http://schemas.openxmlformats.org/officeDocument/2006/relationships/image" Target="../media/image12.jpeg"/><Relationship Id="rId4" Type="http://schemas.openxmlformats.org/officeDocument/2006/relationships/hyperlink" Target="https://www.youtube.com/watch?v=37x5dKW-X5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prowebscraping.com/" TargetMode="External"/><Relationship Id="rId5" Type="http://schemas.openxmlformats.org/officeDocument/2006/relationships/image" Target="../media/image36.jpg"/><Relationship Id="rId4" Type="http://schemas.openxmlformats.org/officeDocument/2006/relationships/image" Target="../media/image35.jp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hyperlink" Target="https://www.projectpro.io/article/python-libraries-for-web-scraping/62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thub.com/Techsaksham/TSP4.0-Foundation-Lab-Repo/tree/main/UNIT%205/Uinit%205%20Lab/Lab%2023%20EDA" TargetMode="External"/><Relationship Id="rId5" Type="http://schemas.openxmlformats.org/officeDocument/2006/relationships/image" Target="../media/image20.png"/><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knowledgehut.com/blog/data-science/eda-data-science" TargetMode="External"/><Relationship Id="rId2" Type="http://schemas.openxmlformats.org/officeDocument/2006/relationships/hyperlink" Target="https://www.geeksforgeeks.org/exploratory-data-analysis-eda-types-and-tools/" TargetMode="External"/><Relationship Id="rId1" Type="http://schemas.openxmlformats.org/officeDocument/2006/relationships/slideLayout" Target="../slideLayouts/slideLayout4.xml"/><Relationship Id="rId6" Type="http://schemas.openxmlformats.org/officeDocument/2006/relationships/hyperlink" Target="https://www.analyticsvidhya.com/blog/2021/06/web-scraping-with-python-beautifulsoup-library/" TargetMode="External"/><Relationship Id="rId5" Type="http://schemas.openxmlformats.org/officeDocument/2006/relationships/hyperlink" Target="https://towardsdatascience.com/web-scraping-basics-82f8b5acd45c" TargetMode="External"/><Relationship Id="rId4" Type="http://schemas.openxmlformats.org/officeDocument/2006/relationships/hyperlink" Target="https://www.itl.nist.gov/div898/handbook/eda/eda.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miro.medium.com/v2/format:webp/1*Owa2rsDG6Rwv1IM_RdsL3A.gif"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iro.medium.com/v2/resize:fit:720/format:webp/0*cmWRXafuUmoOQrlq.gi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www.interviewbit.com/blog/applications-of-big-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blue and white logo&#10;&#10;Description automatically generated">
            <a:extLst>
              <a:ext uri="{FF2B5EF4-FFF2-40B4-BE49-F238E27FC236}">
                <a16:creationId xmlns:a16="http://schemas.microsoft.com/office/drawing/2014/main" id="{D7BFB25B-27D2-7863-B1DC-C278CF6ACC4F}"/>
              </a:ext>
            </a:extLst>
          </p:cNvPr>
          <p:cNvPicPr>
            <a:picLocks noChangeAspect="1"/>
          </p:cNvPicPr>
          <p:nvPr/>
        </p:nvPicPr>
        <p:blipFill>
          <a:blip r:embed="rId3"/>
          <a:stretch>
            <a:fillRect/>
          </a:stretch>
        </p:blipFill>
        <p:spPr>
          <a:xfrm>
            <a:off x="0" y="-81067"/>
            <a:ext cx="12192000" cy="6858000"/>
          </a:xfrm>
          <a:prstGeom prst="rect">
            <a:avLst/>
          </a:prstGeom>
        </p:spPr>
      </p:pic>
      <p:grpSp>
        <p:nvGrpSpPr>
          <p:cNvPr id="17" name="Group 16">
            <a:extLst>
              <a:ext uri="{FF2B5EF4-FFF2-40B4-BE49-F238E27FC236}">
                <a16:creationId xmlns:a16="http://schemas.microsoft.com/office/drawing/2014/main" id="{4913A326-D8D7-A319-A406-48D3E4AEEC7F}"/>
              </a:ext>
            </a:extLst>
          </p:cNvPr>
          <p:cNvGrpSpPr/>
          <p:nvPr/>
        </p:nvGrpSpPr>
        <p:grpSpPr>
          <a:xfrm>
            <a:off x="5910667" y="465764"/>
            <a:ext cx="6047412" cy="601035"/>
            <a:chOff x="1567263" y="1495382"/>
            <a:chExt cx="6047412" cy="601034"/>
          </a:xfrm>
        </p:grpSpPr>
        <p:pic>
          <p:nvPicPr>
            <p:cNvPr id="18" name="Google Shape;110;p4" descr="A close up of a sign&#10;&#10;Description automatically generated">
              <a:extLst>
                <a:ext uri="{FF2B5EF4-FFF2-40B4-BE49-F238E27FC236}">
                  <a16:creationId xmlns:a16="http://schemas.microsoft.com/office/drawing/2014/main" id="{CF5E1266-9F3B-2705-0B52-5E0234649135}"/>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9" name="Picture 18">
              <a:extLst>
                <a:ext uri="{FF2B5EF4-FFF2-40B4-BE49-F238E27FC236}">
                  <a16:creationId xmlns:a16="http://schemas.microsoft.com/office/drawing/2014/main" id="{D83E5822-F95F-E979-7B56-00FE4C13C054}"/>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20" name="Straight Connector 19">
              <a:extLst>
                <a:ext uri="{FF2B5EF4-FFF2-40B4-BE49-F238E27FC236}">
                  <a16:creationId xmlns:a16="http://schemas.microsoft.com/office/drawing/2014/main" id="{BF6902F7-DC2B-14A5-9FA6-81227067785E}"/>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658D89F4-3A42-6286-95AD-9A6ADF3A0D65}"/>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9D5AE112-DD5A-1A7E-4F28-94762DF88189}"/>
                </a:ext>
              </a:extLst>
            </p:cNvPr>
            <p:cNvPicPr/>
            <p:nvPr/>
          </p:nvPicPr>
          <p:blipFill>
            <a:blip r:embed="rId6"/>
            <a:stretch/>
          </p:blipFill>
          <p:spPr>
            <a:xfrm>
              <a:off x="6212294" y="1633695"/>
              <a:ext cx="1402381" cy="363414"/>
            </a:xfrm>
            <a:prstGeom prst="rect">
              <a:avLst/>
            </a:prstGeom>
            <a:ln w="0">
              <a:noFill/>
            </a:ln>
          </p:spPr>
        </p:pic>
        <p:cxnSp>
          <p:nvCxnSpPr>
            <p:cNvPr id="24" name="Straight Connector 23">
              <a:extLst>
                <a:ext uri="{FF2B5EF4-FFF2-40B4-BE49-F238E27FC236}">
                  <a16:creationId xmlns:a16="http://schemas.microsoft.com/office/drawing/2014/main" id="{129A7559-7524-8F2D-569D-48782A3FAA1A}"/>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5" name="Picture 24" descr="A blue and black text&#10;&#10;Description automatically generated">
              <a:extLst>
                <a:ext uri="{FF2B5EF4-FFF2-40B4-BE49-F238E27FC236}">
                  <a16:creationId xmlns:a16="http://schemas.microsoft.com/office/drawing/2014/main" id="{18BF1513-2506-53CD-77A6-63337A19FBC2}"/>
                </a:ext>
              </a:extLst>
            </p:cNvPr>
            <p:cNvPicPr>
              <a:picLocks noChangeAspect="1"/>
            </p:cNvPicPr>
            <p:nvPr/>
          </p:nvPicPr>
          <p:blipFill>
            <a:blip r:embed="rId7"/>
            <a:stretch>
              <a:fillRect/>
            </a:stretch>
          </p:blipFill>
          <p:spPr>
            <a:xfrm>
              <a:off x="1567263" y="1495382"/>
              <a:ext cx="1816256" cy="454064"/>
            </a:xfrm>
            <a:prstGeom prst="rect">
              <a:avLst/>
            </a:prstGeom>
          </p:spPr>
        </p:pic>
      </p:grpSp>
      <p:grpSp>
        <p:nvGrpSpPr>
          <p:cNvPr id="10" name="Group 9">
            <a:extLst>
              <a:ext uri="{FF2B5EF4-FFF2-40B4-BE49-F238E27FC236}">
                <a16:creationId xmlns:a16="http://schemas.microsoft.com/office/drawing/2014/main" id="{AA7A1B2B-0075-5743-2457-E82116F670A1}"/>
              </a:ext>
            </a:extLst>
          </p:cNvPr>
          <p:cNvGrpSpPr/>
          <p:nvPr/>
        </p:nvGrpSpPr>
        <p:grpSpPr>
          <a:xfrm>
            <a:off x="5910667" y="2137394"/>
            <a:ext cx="6253027" cy="3617932"/>
            <a:chOff x="5442786" y="2009802"/>
            <a:chExt cx="6515292" cy="3769676"/>
          </a:xfrm>
        </p:grpSpPr>
        <p:pic>
          <p:nvPicPr>
            <p:cNvPr id="3" name="Picture 2" descr="A white and blue background&#10;&#10;Description automatically generated">
              <a:extLst>
                <a:ext uri="{FF2B5EF4-FFF2-40B4-BE49-F238E27FC236}">
                  <a16:creationId xmlns:a16="http://schemas.microsoft.com/office/drawing/2014/main" id="{6A2CA16B-0582-BB91-3C36-A3E85655328D}"/>
                </a:ext>
              </a:extLst>
            </p:cNvPr>
            <p:cNvPicPr>
              <a:picLocks noChangeAspect="1"/>
            </p:cNvPicPr>
            <p:nvPr/>
          </p:nvPicPr>
          <p:blipFill>
            <a:blip r:embed="rId8">
              <a:alphaModFix amt="29000"/>
            </a:blip>
            <a:stretch>
              <a:fillRect/>
            </a:stretch>
          </p:blipFill>
          <p:spPr>
            <a:xfrm>
              <a:off x="5442786" y="2401481"/>
              <a:ext cx="6515292" cy="3377997"/>
            </a:xfrm>
            <a:prstGeom prst="rect">
              <a:avLst/>
            </a:prstGeom>
          </p:spPr>
        </p:pic>
        <p:sp>
          <p:nvSpPr>
            <p:cNvPr id="5" name="TextBox 4">
              <a:extLst>
                <a:ext uri="{FF2B5EF4-FFF2-40B4-BE49-F238E27FC236}">
                  <a16:creationId xmlns:a16="http://schemas.microsoft.com/office/drawing/2014/main" id="{24EDA843-C3DE-D18C-1231-D28CA45147E7}"/>
                </a:ext>
              </a:extLst>
            </p:cNvPr>
            <p:cNvSpPr txBox="1"/>
            <p:nvPr/>
          </p:nvSpPr>
          <p:spPr>
            <a:xfrm>
              <a:off x="5635893" y="3378565"/>
              <a:ext cx="5953353" cy="609302"/>
            </a:xfrm>
            <a:prstGeom prst="rect">
              <a:avLst/>
            </a:prstGeom>
            <a:noFill/>
          </p:spPr>
          <p:txBody>
            <a:bodyPr wrap="square" rtlCol="0">
              <a:spAutoFit/>
            </a:bodyPr>
            <a:lstStyle/>
            <a:p>
              <a:pPr algn="ctr"/>
              <a:r>
                <a:rPr lang="en-US" sz="3200" b="1" dirty="0">
                  <a:latin typeface="Calibri" panose="020F0502020204030204" pitchFamily="34" charset="0"/>
                </a:rPr>
                <a:t>Data Analysis With Python</a:t>
              </a:r>
              <a:endParaRPr lang="en-US" sz="2800" b="1" dirty="0"/>
            </a:p>
          </p:txBody>
        </p:sp>
        <p:pic>
          <p:nvPicPr>
            <p:cNvPr id="8" name="Picture 7" descr="A white rectangular object with black border&#10;&#10;Description automatically generated">
              <a:extLst>
                <a:ext uri="{FF2B5EF4-FFF2-40B4-BE49-F238E27FC236}">
                  <a16:creationId xmlns:a16="http://schemas.microsoft.com/office/drawing/2014/main" id="{4A67632B-4566-0047-6791-2F8393A6846B}"/>
                </a:ext>
              </a:extLst>
            </p:cNvPr>
            <p:cNvPicPr>
              <a:picLocks noChangeAspect="1"/>
            </p:cNvPicPr>
            <p:nvPr/>
          </p:nvPicPr>
          <p:blipFill>
            <a:blip r:embed="rId9"/>
            <a:stretch>
              <a:fillRect/>
            </a:stretch>
          </p:blipFill>
          <p:spPr>
            <a:xfrm>
              <a:off x="7376476" y="2009802"/>
              <a:ext cx="2647913" cy="1204357"/>
            </a:xfrm>
            <a:prstGeom prst="rect">
              <a:avLst/>
            </a:prstGeom>
          </p:spPr>
        </p:pic>
        <p:sp>
          <p:nvSpPr>
            <p:cNvPr id="9" name="TextBox 8">
              <a:extLst>
                <a:ext uri="{FF2B5EF4-FFF2-40B4-BE49-F238E27FC236}">
                  <a16:creationId xmlns:a16="http://schemas.microsoft.com/office/drawing/2014/main" id="{825CC892-6A39-0731-7952-077910B92597}"/>
                </a:ext>
              </a:extLst>
            </p:cNvPr>
            <p:cNvSpPr txBox="1"/>
            <p:nvPr/>
          </p:nvSpPr>
          <p:spPr>
            <a:xfrm>
              <a:off x="8017972" y="2260736"/>
              <a:ext cx="1364918" cy="416891"/>
            </a:xfrm>
            <a:prstGeom prst="rect">
              <a:avLst/>
            </a:prstGeom>
            <a:noFill/>
          </p:spPr>
          <p:txBody>
            <a:bodyPr wrap="none" rtlCol="0">
              <a:spAutoFit/>
            </a:bodyPr>
            <a:lstStyle/>
            <a:p>
              <a:pPr algn="ctr"/>
              <a:r>
                <a:rPr lang="en-US" sz="2000" dirty="0"/>
                <a:t>Chapter 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5616" y="886075"/>
            <a:ext cx="2856689" cy="324021"/>
          </a:xfrm>
          <a:prstGeom prst="rect">
            <a:avLst/>
          </a:prstGeom>
        </p:spPr>
        <p:txBody>
          <a:bodyPr vert="horz" wrap="square" lIns="0" tIns="16087" rIns="0" bIns="0" rtlCol="0">
            <a:spAutoFit/>
          </a:bodyPr>
          <a:lstStyle/>
          <a:p>
            <a:pPr marL="16933">
              <a:spcBef>
                <a:spcPts val="127"/>
              </a:spcBef>
            </a:pPr>
            <a:r>
              <a:rPr sz="2000" b="1" spc="-7" dirty="0">
                <a:solidFill>
                  <a:srgbClr val="001F5F"/>
                </a:solidFill>
              </a:rPr>
              <a:t>A</a:t>
            </a:r>
            <a:r>
              <a:rPr sz="2000" b="1" spc="-20" dirty="0">
                <a:solidFill>
                  <a:srgbClr val="001F5F"/>
                </a:solidFill>
              </a:rPr>
              <a:t> </a:t>
            </a:r>
            <a:r>
              <a:rPr sz="2000" b="1" spc="-13" dirty="0">
                <a:solidFill>
                  <a:srgbClr val="001F5F"/>
                </a:solidFill>
              </a:rPr>
              <a:t>Typical</a:t>
            </a:r>
            <a:r>
              <a:rPr sz="2000" b="1" spc="53" dirty="0">
                <a:solidFill>
                  <a:srgbClr val="001F5F"/>
                </a:solidFill>
              </a:rPr>
              <a:t> </a:t>
            </a:r>
            <a:r>
              <a:rPr sz="2000" b="1" spc="-7" dirty="0">
                <a:solidFill>
                  <a:srgbClr val="001F5F"/>
                </a:solidFill>
              </a:rPr>
              <a:t>EDA</a:t>
            </a:r>
            <a:r>
              <a:rPr sz="2000" b="1" spc="-20" dirty="0">
                <a:solidFill>
                  <a:srgbClr val="001F5F"/>
                </a:solidFill>
              </a:rPr>
              <a:t> </a:t>
            </a:r>
            <a:r>
              <a:rPr sz="2000" b="1" spc="-7" dirty="0">
                <a:solidFill>
                  <a:srgbClr val="001F5F"/>
                </a:solidFill>
              </a:rPr>
              <a:t>Process</a:t>
            </a:r>
            <a:endParaRPr sz="2000" dirty="0"/>
          </a:p>
        </p:txBody>
      </p:sp>
      <p:pic>
        <p:nvPicPr>
          <p:cNvPr id="7" name="object 7"/>
          <p:cNvPicPr/>
          <p:nvPr/>
        </p:nvPicPr>
        <p:blipFill>
          <a:blip r:embed="rId3" cstate="print"/>
          <a:stretch>
            <a:fillRect/>
          </a:stretch>
        </p:blipFill>
        <p:spPr>
          <a:xfrm>
            <a:off x="1382768" y="1856667"/>
            <a:ext cx="9588175" cy="4101956"/>
          </a:xfrm>
          <a:prstGeom prst="rect">
            <a:avLst/>
          </a:prstGeom>
        </p:spPr>
      </p:pic>
      <p:grpSp>
        <p:nvGrpSpPr>
          <p:cNvPr id="8" name="Group 7">
            <a:extLst>
              <a:ext uri="{FF2B5EF4-FFF2-40B4-BE49-F238E27FC236}">
                <a16:creationId xmlns:a16="http://schemas.microsoft.com/office/drawing/2014/main" id="{8B39933E-E6B9-6FDA-0974-768E7F021FAA}"/>
              </a:ext>
            </a:extLst>
          </p:cNvPr>
          <p:cNvGrpSpPr/>
          <p:nvPr/>
        </p:nvGrpSpPr>
        <p:grpSpPr>
          <a:xfrm>
            <a:off x="0" y="6329680"/>
            <a:ext cx="12192000" cy="356968"/>
            <a:chOff x="0" y="6329680"/>
            <a:chExt cx="12192000" cy="356968"/>
          </a:xfrm>
        </p:grpSpPr>
        <p:cxnSp>
          <p:nvCxnSpPr>
            <p:cNvPr id="9" name="Straight Connector 8">
              <a:extLst>
                <a:ext uri="{FF2B5EF4-FFF2-40B4-BE49-F238E27FC236}">
                  <a16:creationId xmlns:a16="http://schemas.microsoft.com/office/drawing/2014/main" id="{DB6977E9-84F0-C411-462D-51431A86D633}"/>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89286BB-737C-8DF5-86A6-998207D02AF5}"/>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1" name="TextBox 10">
              <a:extLst>
                <a:ext uri="{FF2B5EF4-FFF2-40B4-BE49-F238E27FC236}">
                  <a16:creationId xmlns:a16="http://schemas.microsoft.com/office/drawing/2014/main" id="{9EAEBA10-26EE-F642-9416-F01D48E882D5}"/>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https://devopedia.org/exploratory-data-analysis</a:t>
              </a:r>
              <a:endParaRPr lang="en-IN" sz="1200" dirty="0">
                <a:solidFill>
                  <a:srgbClr val="0000FF"/>
                </a:solidFill>
                <a:latin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D1192A2-63C3-2B99-4F1A-3BA6B865D5E9}"/>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Activity Time: Data Analysis Steps Involved in Customer Data Analysis</a:t>
            </a:r>
          </a:p>
        </p:txBody>
      </p:sp>
      <p:sp>
        <p:nvSpPr>
          <p:cNvPr id="6" name="Freeform 3">
            <a:extLst>
              <a:ext uri="{FF2B5EF4-FFF2-40B4-BE49-F238E27FC236}">
                <a16:creationId xmlns:a16="http://schemas.microsoft.com/office/drawing/2014/main" id="{2B08779F-01B3-511C-DDCD-D5A96739C650}"/>
              </a:ext>
            </a:extLst>
          </p:cNvPr>
          <p:cNvSpPr/>
          <p:nvPr/>
        </p:nvSpPr>
        <p:spPr>
          <a:xfrm rot="16200000">
            <a:off x="5284311" y="-1371032"/>
            <a:ext cx="173755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grpSp>
        <p:nvGrpSpPr>
          <p:cNvPr id="8" name="Group 7">
            <a:extLst>
              <a:ext uri="{FF2B5EF4-FFF2-40B4-BE49-F238E27FC236}">
                <a16:creationId xmlns:a16="http://schemas.microsoft.com/office/drawing/2014/main" id="{3313F58A-2EC8-F22E-E799-25AC13B4531B}"/>
              </a:ext>
            </a:extLst>
          </p:cNvPr>
          <p:cNvGrpSpPr/>
          <p:nvPr/>
        </p:nvGrpSpPr>
        <p:grpSpPr>
          <a:xfrm>
            <a:off x="9567474" y="2477614"/>
            <a:ext cx="2247900" cy="1931790"/>
            <a:chOff x="9822117" y="2527458"/>
            <a:chExt cx="2247900" cy="1931790"/>
          </a:xfrm>
        </p:grpSpPr>
        <p:grpSp>
          <p:nvGrpSpPr>
            <p:cNvPr id="9" name="Group 8">
              <a:extLst>
                <a:ext uri="{FF2B5EF4-FFF2-40B4-BE49-F238E27FC236}">
                  <a16:creationId xmlns:a16="http://schemas.microsoft.com/office/drawing/2014/main" id="{39B577CC-9B1E-16BF-9F19-AF6040BE133F}"/>
                </a:ext>
              </a:extLst>
            </p:cNvPr>
            <p:cNvGrpSpPr/>
            <p:nvPr/>
          </p:nvGrpSpPr>
          <p:grpSpPr>
            <a:xfrm>
              <a:off x="9822117" y="2527458"/>
              <a:ext cx="2247900" cy="1931790"/>
              <a:chOff x="6610281" y="1271173"/>
              <a:chExt cx="3029211" cy="2603229"/>
            </a:xfrm>
          </p:grpSpPr>
          <p:grpSp>
            <p:nvGrpSpPr>
              <p:cNvPr id="11" name="Group 2">
                <a:extLst>
                  <a:ext uri="{FF2B5EF4-FFF2-40B4-BE49-F238E27FC236}">
                    <a16:creationId xmlns:a16="http://schemas.microsoft.com/office/drawing/2014/main" id="{01DF5733-22C9-680A-DD27-FCA598D683C8}"/>
                  </a:ext>
                </a:extLst>
              </p:cNvPr>
              <p:cNvGrpSpPr/>
              <p:nvPr/>
            </p:nvGrpSpPr>
            <p:grpSpPr>
              <a:xfrm>
                <a:off x="6610281" y="1271173"/>
                <a:ext cx="3029211" cy="2603229"/>
                <a:chOff x="0" y="0"/>
                <a:chExt cx="812800" cy="698500"/>
              </a:xfrm>
            </p:grpSpPr>
            <p:sp>
              <p:nvSpPr>
                <p:cNvPr id="13" name="Freeform 3">
                  <a:extLst>
                    <a:ext uri="{FF2B5EF4-FFF2-40B4-BE49-F238E27FC236}">
                      <a16:creationId xmlns:a16="http://schemas.microsoft.com/office/drawing/2014/main" id="{43B4B12F-2B1E-465F-7E89-65A521EA8B24}"/>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14" name="TextBox 4">
                  <a:extLst>
                    <a:ext uri="{FF2B5EF4-FFF2-40B4-BE49-F238E27FC236}">
                      <a16:creationId xmlns:a16="http://schemas.microsoft.com/office/drawing/2014/main" id="{267C8894-0EF9-22F1-F031-0859A722C40F}"/>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2" name="Freeform 27">
                <a:extLst>
                  <a:ext uri="{FF2B5EF4-FFF2-40B4-BE49-F238E27FC236}">
                    <a16:creationId xmlns:a16="http://schemas.microsoft.com/office/drawing/2014/main" id="{A167116B-1D79-7262-4B9C-4A12EFA231D9}"/>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0" name="Picture 9">
              <a:extLst>
                <a:ext uri="{FF2B5EF4-FFF2-40B4-BE49-F238E27FC236}">
                  <a16:creationId xmlns:a16="http://schemas.microsoft.com/office/drawing/2014/main" id="{7A3147DC-60B7-AF75-7643-B91D719A77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5" name="Freeform 9">
            <a:extLst>
              <a:ext uri="{FF2B5EF4-FFF2-40B4-BE49-F238E27FC236}">
                <a16:creationId xmlns:a16="http://schemas.microsoft.com/office/drawing/2014/main" id="{802E880F-8FE8-0FEC-61F4-C46FEAA901CF}"/>
              </a:ext>
            </a:extLst>
          </p:cNvPr>
          <p:cNvSpPr/>
          <p:nvPr/>
        </p:nvSpPr>
        <p:spPr>
          <a:xfrm rot="5400000">
            <a:off x="1884651" y="3916344"/>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4" name="TextBox 3">
            <a:extLst>
              <a:ext uri="{FF2B5EF4-FFF2-40B4-BE49-F238E27FC236}">
                <a16:creationId xmlns:a16="http://schemas.microsoft.com/office/drawing/2014/main" id="{A0608918-929E-37DB-8FC0-CA20BF70E6D9}"/>
              </a:ext>
            </a:extLst>
          </p:cNvPr>
          <p:cNvSpPr txBox="1"/>
          <p:nvPr/>
        </p:nvSpPr>
        <p:spPr>
          <a:xfrm>
            <a:off x="593617" y="4061300"/>
            <a:ext cx="89881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t>Question:</a:t>
            </a:r>
            <a:r>
              <a:rPr lang="en-US" sz="1800" dirty="0"/>
              <a:t> You have access to a dataset of employee information, including </a:t>
            </a:r>
            <a:r>
              <a:rPr lang="en-US" sz="1800" b="1" dirty="0" err="1"/>
              <a:t>EmployeeID</a:t>
            </a:r>
            <a:r>
              <a:rPr lang="en-US" sz="1800" b="1" dirty="0"/>
              <a:t>, Department, Salary, and </a:t>
            </a:r>
            <a:r>
              <a:rPr lang="en-US" sz="1800" b="1" dirty="0" err="1"/>
              <a:t>YearsAtCompany</a:t>
            </a:r>
            <a:r>
              <a:rPr lang="en-US" sz="1800" dirty="0"/>
              <a:t>. Explain the EDA process you would undertake to understand this data.</a:t>
            </a:r>
          </a:p>
        </p:txBody>
      </p:sp>
      <p:sp>
        <p:nvSpPr>
          <p:cNvPr id="18" name="TextBox 17">
            <a:extLst>
              <a:ext uri="{FF2B5EF4-FFF2-40B4-BE49-F238E27FC236}">
                <a16:creationId xmlns:a16="http://schemas.microsoft.com/office/drawing/2014/main" id="{99BB18D4-1A1C-3DA2-4CF7-509A3E1D68AB}"/>
              </a:ext>
            </a:extLst>
          </p:cNvPr>
          <p:cNvSpPr txBox="1"/>
          <p:nvPr/>
        </p:nvSpPr>
        <p:spPr>
          <a:xfrm>
            <a:off x="603113" y="3554825"/>
            <a:ext cx="6108970" cy="400110"/>
          </a:xfrm>
          <a:prstGeom prst="rect">
            <a:avLst/>
          </a:prstGeom>
          <a:noFill/>
        </p:spPr>
        <p:txBody>
          <a:bodyPr wrap="square">
            <a:spAutoFit/>
          </a:bodyPr>
          <a:lstStyle/>
          <a:p>
            <a:r>
              <a:rPr lang="en-US" sz="2000" b="1" dirty="0"/>
              <a:t>Scenario: </a:t>
            </a:r>
            <a:r>
              <a:rPr lang="en-US" sz="2000" dirty="0"/>
              <a:t>Employee Data Analysis </a:t>
            </a:r>
          </a:p>
        </p:txBody>
      </p:sp>
    </p:spTree>
    <p:extLst>
      <p:ext uri="{BB962C8B-B14F-4D97-AF65-F5344CB8AC3E}">
        <p14:creationId xmlns:p14="http://schemas.microsoft.com/office/powerpoint/2010/main" val="412372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895805"/>
            <a:ext cx="4303607" cy="324021"/>
          </a:xfrm>
          <a:prstGeom prst="rect">
            <a:avLst/>
          </a:prstGeom>
        </p:spPr>
        <p:txBody>
          <a:bodyPr vert="horz" wrap="square" lIns="0" tIns="16087" rIns="0" bIns="0" rtlCol="0">
            <a:spAutoFit/>
          </a:bodyPr>
          <a:lstStyle/>
          <a:p>
            <a:pPr marL="16933">
              <a:spcBef>
                <a:spcPts val="127"/>
              </a:spcBef>
            </a:pPr>
            <a:r>
              <a:rPr sz="2000" b="1" spc="-7" dirty="0">
                <a:solidFill>
                  <a:srgbClr val="203062"/>
                </a:solidFill>
              </a:rPr>
              <a:t>EDA</a:t>
            </a:r>
            <a:r>
              <a:rPr sz="2000" b="1" spc="-53" dirty="0">
                <a:solidFill>
                  <a:srgbClr val="203062"/>
                </a:solidFill>
              </a:rPr>
              <a:t> </a:t>
            </a:r>
            <a:r>
              <a:rPr sz="2000" b="1" spc="-7" dirty="0">
                <a:solidFill>
                  <a:srgbClr val="203062"/>
                </a:solidFill>
              </a:rPr>
              <a:t>Techniques</a:t>
            </a:r>
            <a:endParaRPr sz="2000" dirty="0"/>
          </a:p>
        </p:txBody>
      </p:sp>
      <p:grpSp>
        <p:nvGrpSpPr>
          <p:cNvPr id="6" name="Group 5">
            <a:extLst>
              <a:ext uri="{FF2B5EF4-FFF2-40B4-BE49-F238E27FC236}">
                <a16:creationId xmlns:a16="http://schemas.microsoft.com/office/drawing/2014/main" id="{49983346-7E87-DD58-0DE0-AA427A6F2536}"/>
              </a:ext>
            </a:extLst>
          </p:cNvPr>
          <p:cNvGrpSpPr/>
          <p:nvPr/>
        </p:nvGrpSpPr>
        <p:grpSpPr>
          <a:xfrm>
            <a:off x="3227072" y="1834718"/>
            <a:ext cx="5737857" cy="4106501"/>
            <a:chOff x="3021923" y="1640164"/>
            <a:chExt cx="5737857" cy="4106501"/>
          </a:xfrm>
        </p:grpSpPr>
        <p:grpSp>
          <p:nvGrpSpPr>
            <p:cNvPr id="7" name="object 7"/>
            <p:cNvGrpSpPr/>
            <p:nvPr/>
          </p:nvGrpSpPr>
          <p:grpSpPr>
            <a:xfrm>
              <a:off x="4245185" y="1640164"/>
              <a:ext cx="3020907" cy="2295313"/>
              <a:chOff x="3183889" y="1230122"/>
              <a:chExt cx="2265680" cy="1721485"/>
            </a:xfrm>
          </p:grpSpPr>
          <p:sp>
            <p:nvSpPr>
              <p:cNvPr id="8" name="object 8"/>
              <p:cNvSpPr/>
              <p:nvPr/>
            </p:nvSpPr>
            <p:spPr>
              <a:xfrm>
                <a:off x="3196589" y="2405633"/>
                <a:ext cx="2240280" cy="533400"/>
              </a:xfrm>
              <a:custGeom>
                <a:avLst/>
                <a:gdLst/>
                <a:ahLst/>
                <a:cxnLst/>
                <a:rect l="l" t="t" r="r" b="b"/>
                <a:pathLst>
                  <a:path w="2240279" h="533400">
                    <a:moveTo>
                      <a:pt x="1120139" y="0"/>
                    </a:moveTo>
                    <a:lnTo>
                      <a:pt x="1120139" y="363220"/>
                    </a:lnTo>
                    <a:lnTo>
                      <a:pt x="2240153" y="363220"/>
                    </a:lnTo>
                    <a:lnTo>
                      <a:pt x="2240153" y="533019"/>
                    </a:lnTo>
                  </a:path>
                  <a:path w="2240279" h="533400">
                    <a:moveTo>
                      <a:pt x="1120013" y="0"/>
                    </a:moveTo>
                    <a:lnTo>
                      <a:pt x="1120013" y="363220"/>
                    </a:lnTo>
                    <a:lnTo>
                      <a:pt x="0" y="363220"/>
                    </a:lnTo>
                    <a:lnTo>
                      <a:pt x="0" y="533019"/>
                    </a:lnTo>
                  </a:path>
                </a:pathLst>
              </a:custGeom>
              <a:ln w="25400">
                <a:solidFill>
                  <a:srgbClr val="CA8730"/>
                </a:solidFill>
              </a:ln>
            </p:spPr>
            <p:txBody>
              <a:bodyPr wrap="square" lIns="0" tIns="0" rIns="0" bIns="0" rtlCol="0"/>
              <a:lstStyle/>
              <a:p>
                <a:endParaRPr sz="2489"/>
              </a:p>
            </p:txBody>
          </p:sp>
          <p:sp>
            <p:nvSpPr>
              <p:cNvPr id="9" name="object 9"/>
              <p:cNvSpPr/>
              <p:nvPr/>
            </p:nvSpPr>
            <p:spPr>
              <a:xfrm>
                <a:off x="3399281" y="1242822"/>
                <a:ext cx="1833880" cy="1163320"/>
              </a:xfrm>
              <a:custGeom>
                <a:avLst/>
                <a:gdLst/>
                <a:ahLst/>
                <a:cxnLst/>
                <a:rect l="l" t="t" r="r" b="b"/>
                <a:pathLst>
                  <a:path w="1833879" h="1163320">
                    <a:moveTo>
                      <a:pt x="1717039" y="0"/>
                    </a:moveTo>
                    <a:lnTo>
                      <a:pt x="116331" y="0"/>
                    </a:lnTo>
                    <a:lnTo>
                      <a:pt x="71044" y="9140"/>
                    </a:lnTo>
                    <a:lnTo>
                      <a:pt x="34067" y="34067"/>
                    </a:lnTo>
                    <a:lnTo>
                      <a:pt x="9140" y="71044"/>
                    </a:lnTo>
                    <a:lnTo>
                      <a:pt x="0" y="116331"/>
                    </a:lnTo>
                    <a:lnTo>
                      <a:pt x="0" y="1046479"/>
                    </a:lnTo>
                    <a:lnTo>
                      <a:pt x="9140" y="1091767"/>
                    </a:lnTo>
                    <a:lnTo>
                      <a:pt x="34067" y="1128744"/>
                    </a:lnTo>
                    <a:lnTo>
                      <a:pt x="71044" y="1153671"/>
                    </a:lnTo>
                    <a:lnTo>
                      <a:pt x="116331" y="1162811"/>
                    </a:lnTo>
                    <a:lnTo>
                      <a:pt x="1717039" y="1162811"/>
                    </a:lnTo>
                    <a:lnTo>
                      <a:pt x="1762327" y="1153671"/>
                    </a:lnTo>
                    <a:lnTo>
                      <a:pt x="1799304" y="1128744"/>
                    </a:lnTo>
                    <a:lnTo>
                      <a:pt x="1824231" y="1091767"/>
                    </a:lnTo>
                    <a:lnTo>
                      <a:pt x="1833371" y="1046479"/>
                    </a:lnTo>
                    <a:lnTo>
                      <a:pt x="1833371" y="116331"/>
                    </a:lnTo>
                    <a:lnTo>
                      <a:pt x="1824231" y="71044"/>
                    </a:lnTo>
                    <a:lnTo>
                      <a:pt x="1799304" y="34067"/>
                    </a:lnTo>
                    <a:lnTo>
                      <a:pt x="1762327" y="9140"/>
                    </a:lnTo>
                    <a:lnTo>
                      <a:pt x="1717039" y="0"/>
                    </a:lnTo>
                    <a:close/>
                  </a:path>
                </a:pathLst>
              </a:custGeom>
              <a:solidFill>
                <a:srgbClr val="FFAB40"/>
              </a:solidFill>
            </p:spPr>
            <p:txBody>
              <a:bodyPr wrap="square" lIns="0" tIns="0" rIns="0" bIns="0" rtlCol="0"/>
              <a:lstStyle/>
              <a:p>
                <a:endParaRPr sz="2489"/>
              </a:p>
            </p:txBody>
          </p:sp>
          <p:sp>
            <p:nvSpPr>
              <p:cNvPr id="10" name="object 10"/>
              <p:cNvSpPr/>
              <p:nvPr/>
            </p:nvSpPr>
            <p:spPr>
              <a:xfrm>
                <a:off x="3399281" y="1242822"/>
                <a:ext cx="1833880" cy="1163320"/>
              </a:xfrm>
              <a:custGeom>
                <a:avLst/>
                <a:gdLst/>
                <a:ahLst/>
                <a:cxnLst/>
                <a:rect l="l" t="t" r="r" b="b"/>
                <a:pathLst>
                  <a:path w="1833879" h="1163320">
                    <a:moveTo>
                      <a:pt x="0" y="116331"/>
                    </a:moveTo>
                    <a:lnTo>
                      <a:pt x="9140" y="71044"/>
                    </a:lnTo>
                    <a:lnTo>
                      <a:pt x="34067" y="34067"/>
                    </a:lnTo>
                    <a:lnTo>
                      <a:pt x="71044" y="9140"/>
                    </a:lnTo>
                    <a:lnTo>
                      <a:pt x="116331" y="0"/>
                    </a:lnTo>
                    <a:lnTo>
                      <a:pt x="1717039" y="0"/>
                    </a:lnTo>
                    <a:lnTo>
                      <a:pt x="1762327" y="9140"/>
                    </a:lnTo>
                    <a:lnTo>
                      <a:pt x="1799304" y="34067"/>
                    </a:lnTo>
                    <a:lnTo>
                      <a:pt x="1824231" y="71044"/>
                    </a:lnTo>
                    <a:lnTo>
                      <a:pt x="1833371" y="116331"/>
                    </a:lnTo>
                    <a:lnTo>
                      <a:pt x="1833371" y="1046479"/>
                    </a:lnTo>
                    <a:lnTo>
                      <a:pt x="1824231" y="1091767"/>
                    </a:lnTo>
                    <a:lnTo>
                      <a:pt x="1799304" y="1128744"/>
                    </a:lnTo>
                    <a:lnTo>
                      <a:pt x="1762327" y="1153671"/>
                    </a:lnTo>
                    <a:lnTo>
                      <a:pt x="1717039" y="1162811"/>
                    </a:lnTo>
                    <a:lnTo>
                      <a:pt x="116331" y="1162811"/>
                    </a:lnTo>
                    <a:lnTo>
                      <a:pt x="71044" y="1153671"/>
                    </a:lnTo>
                    <a:lnTo>
                      <a:pt x="34067" y="1128744"/>
                    </a:lnTo>
                    <a:lnTo>
                      <a:pt x="9140" y="1091767"/>
                    </a:lnTo>
                    <a:lnTo>
                      <a:pt x="0" y="1046479"/>
                    </a:lnTo>
                    <a:lnTo>
                      <a:pt x="0" y="116331"/>
                    </a:lnTo>
                    <a:close/>
                  </a:path>
                </a:pathLst>
              </a:custGeom>
              <a:ln w="25400">
                <a:solidFill>
                  <a:srgbClr val="FFFFFF"/>
                </a:solidFill>
              </a:ln>
            </p:spPr>
            <p:txBody>
              <a:bodyPr wrap="square" lIns="0" tIns="0" rIns="0" bIns="0" rtlCol="0"/>
              <a:lstStyle/>
              <a:p>
                <a:endParaRPr sz="2489"/>
              </a:p>
            </p:txBody>
          </p:sp>
          <p:sp>
            <p:nvSpPr>
              <p:cNvPr id="11" name="object 11"/>
              <p:cNvSpPr/>
              <p:nvPr/>
            </p:nvSpPr>
            <p:spPr>
              <a:xfrm>
                <a:off x="3603497" y="1436370"/>
                <a:ext cx="1833880" cy="1163320"/>
              </a:xfrm>
              <a:custGeom>
                <a:avLst/>
                <a:gdLst/>
                <a:ahLst/>
                <a:cxnLst/>
                <a:rect l="l" t="t" r="r" b="b"/>
                <a:pathLst>
                  <a:path w="1833879" h="1163320">
                    <a:moveTo>
                      <a:pt x="1717039" y="0"/>
                    </a:moveTo>
                    <a:lnTo>
                      <a:pt x="116331" y="0"/>
                    </a:lnTo>
                    <a:lnTo>
                      <a:pt x="71044" y="9140"/>
                    </a:lnTo>
                    <a:lnTo>
                      <a:pt x="34067" y="34067"/>
                    </a:lnTo>
                    <a:lnTo>
                      <a:pt x="9140" y="71044"/>
                    </a:lnTo>
                    <a:lnTo>
                      <a:pt x="0" y="116331"/>
                    </a:lnTo>
                    <a:lnTo>
                      <a:pt x="0" y="1046479"/>
                    </a:lnTo>
                    <a:lnTo>
                      <a:pt x="9140" y="1091767"/>
                    </a:lnTo>
                    <a:lnTo>
                      <a:pt x="34067" y="1128744"/>
                    </a:lnTo>
                    <a:lnTo>
                      <a:pt x="71044" y="1153671"/>
                    </a:lnTo>
                    <a:lnTo>
                      <a:pt x="116331" y="1162811"/>
                    </a:lnTo>
                    <a:lnTo>
                      <a:pt x="1717039" y="1162811"/>
                    </a:lnTo>
                    <a:lnTo>
                      <a:pt x="1762327" y="1153671"/>
                    </a:lnTo>
                    <a:lnTo>
                      <a:pt x="1799304" y="1128744"/>
                    </a:lnTo>
                    <a:lnTo>
                      <a:pt x="1824231" y="1091767"/>
                    </a:lnTo>
                    <a:lnTo>
                      <a:pt x="1833372" y="1046479"/>
                    </a:lnTo>
                    <a:lnTo>
                      <a:pt x="1833372" y="116331"/>
                    </a:lnTo>
                    <a:lnTo>
                      <a:pt x="1824231" y="71044"/>
                    </a:lnTo>
                    <a:lnTo>
                      <a:pt x="1799304" y="34067"/>
                    </a:lnTo>
                    <a:lnTo>
                      <a:pt x="1762327" y="9140"/>
                    </a:lnTo>
                    <a:lnTo>
                      <a:pt x="1717039" y="0"/>
                    </a:lnTo>
                    <a:close/>
                  </a:path>
                </a:pathLst>
              </a:custGeom>
              <a:solidFill>
                <a:srgbClr val="FFFFFF">
                  <a:alpha val="90194"/>
                </a:srgbClr>
              </a:solidFill>
            </p:spPr>
            <p:txBody>
              <a:bodyPr wrap="square" lIns="0" tIns="0" rIns="0" bIns="0" rtlCol="0"/>
              <a:lstStyle/>
              <a:p>
                <a:endParaRPr sz="2489"/>
              </a:p>
            </p:txBody>
          </p:sp>
          <p:sp>
            <p:nvSpPr>
              <p:cNvPr id="12" name="object 12"/>
              <p:cNvSpPr/>
              <p:nvPr/>
            </p:nvSpPr>
            <p:spPr>
              <a:xfrm>
                <a:off x="3603497" y="1436370"/>
                <a:ext cx="1833880" cy="1163320"/>
              </a:xfrm>
              <a:custGeom>
                <a:avLst/>
                <a:gdLst/>
                <a:ahLst/>
                <a:cxnLst/>
                <a:rect l="l" t="t" r="r" b="b"/>
                <a:pathLst>
                  <a:path w="1833879" h="1163320">
                    <a:moveTo>
                      <a:pt x="0" y="116331"/>
                    </a:moveTo>
                    <a:lnTo>
                      <a:pt x="9140" y="71044"/>
                    </a:lnTo>
                    <a:lnTo>
                      <a:pt x="34067" y="34067"/>
                    </a:lnTo>
                    <a:lnTo>
                      <a:pt x="71044" y="9140"/>
                    </a:lnTo>
                    <a:lnTo>
                      <a:pt x="116331" y="0"/>
                    </a:lnTo>
                    <a:lnTo>
                      <a:pt x="1717039" y="0"/>
                    </a:lnTo>
                    <a:lnTo>
                      <a:pt x="1762327" y="9140"/>
                    </a:lnTo>
                    <a:lnTo>
                      <a:pt x="1799304" y="34067"/>
                    </a:lnTo>
                    <a:lnTo>
                      <a:pt x="1824231" y="71044"/>
                    </a:lnTo>
                    <a:lnTo>
                      <a:pt x="1833372" y="116331"/>
                    </a:lnTo>
                    <a:lnTo>
                      <a:pt x="1833372" y="1046479"/>
                    </a:lnTo>
                    <a:lnTo>
                      <a:pt x="1824231" y="1091767"/>
                    </a:lnTo>
                    <a:lnTo>
                      <a:pt x="1799304" y="1128744"/>
                    </a:lnTo>
                    <a:lnTo>
                      <a:pt x="1762327" y="1153671"/>
                    </a:lnTo>
                    <a:lnTo>
                      <a:pt x="1717039" y="1162811"/>
                    </a:lnTo>
                    <a:lnTo>
                      <a:pt x="116331" y="1162811"/>
                    </a:lnTo>
                    <a:lnTo>
                      <a:pt x="71044" y="1153671"/>
                    </a:lnTo>
                    <a:lnTo>
                      <a:pt x="34067" y="1128744"/>
                    </a:lnTo>
                    <a:lnTo>
                      <a:pt x="9140" y="1091767"/>
                    </a:lnTo>
                    <a:lnTo>
                      <a:pt x="0" y="1046479"/>
                    </a:lnTo>
                    <a:lnTo>
                      <a:pt x="0" y="116331"/>
                    </a:lnTo>
                    <a:close/>
                  </a:path>
                </a:pathLst>
              </a:custGeom>
              <a:ln w="25400">
                <a:solidFill>
                  <a:srgbClr val="FFAB40"/>
                </a:solidFill>
              </a:ln>
            </p:spPr>
            <p:txBody>
              <a:bodyPr wrap="square" lIns="0" tIns="0" rIns="0" bIns="0" rtlCol="0"/>
              <a:lstStyle/>
              <a:p>
                <a:endParaRPr sz="2489"/>
              </a:p>
            </p:txBody>
          </p:sp>
        </p:grpSp>
        <p:sp>
          <p:nvSpPr>
            <p:cNvPr id="13" name="object 13"/>
            <p:cNvSpPr txBox="1"/>
            <p:nvPr/>
          </p:nvSpPr>
          <p:spPr>
            <a:xfrm>
              <a:off x="5762074" y="2507658"/>
              <a:ext cx="535093" cy="304421"/>
            </a:xfrm>
            <a:prstGeom prst="rect">
              <a:avLst/>
            </a:prstGeom>
          </p:spPr>
          <p:txBody>
            <a:bodyPr vert="horz" wrap="square" lIns="0" tIns="16933" rIns="0" bIns="0" rtlCol="0">
              <a:spAutoFit/>
            </a:bodyPr>
            <a:lstStyle/>
            <a:p>
              <a:pPr marL="16933">
                <a:spcBef>
                  <a:spcPts val="133"/>
                </a:spcBef>
              </a:pPr>
              <a:r>
                <a:rPr dirty="0"/>
                <a:t>E</a:t>
              </a:r>
              <a:r>
                <a:rPr spc="-13" dirty="0"/>
                <a:t>D</a:t>
              </a:r>
              <a:r>
                <a:rPr dirty="0"/>
                <a:t>A</a:t>
              </a:r>
              <a:endParaRPr/>
            </a:p>
          </p:txBody>
        </p:sp>
        <p:grpSp>
          <p:nvGrpSpPr>
            <p:cNvPr id="14" name="object 14"/>
            <p:cNvGrpSpPr/>
            <p:nvPr/>
          </p:nvGrpSpPr>
          <p:grpSpPr>
            <a:xfrm>
              <a:off x="3021923" y="3901778"/>
              <a:ext cx="2750819" cy="1844887"/>
              <a:chOff x="2266442" y="2926333"/>
              <a:chExt cx="2063114" cy="1383665"/>
            </a:xfrm>
          </p:grpSpPr>
          <p:sp>
            <p:nvSpPr>
              <p:cNvPr id="15" name="object 15"/>
              <p:cNvSpPr/>
              <p:nvPr/>
            </p:nvSpPr>
            <p:spPr>
              <a:xfrm>
                <a:off x="2279142" y="2939033"/>
                <a:ext cx="1833880" cy="1164590"/>
              </a:xfrm>
              <a:custGeom>
                <a:avLst/>
                <a:gdLst/>
                <a:ahLst/>
                <a:cxnLst/>
                <a:rect l="l" t="t" r="r" b="b"/>
                <a:pathLst>
                  <a:path w="1833879" h="1164589">
                    <a:moveTo>
                      <a:pt x="1716912" y="0"/>
                    </a:moveTo>
                    <a:lnTo>
                      <a:pt x="116458" y="0"/>
                    </a:lnTo>
                    <a:lnTo>
                      <a:pt x="71098" y="9142"/>
                    </a:lnTo>
                    <a:lnTo>
                      <a:pt x="34083" y="34083"/>
                    </a:lnTo>
                    <a:lnTo>
                      <a:pt x="9142" y="71098"/>
                    </a:lnTo>
                    <a:lnTo>
                      <a:pt x="0" y="116459"/>
                    </a:lnTo>
                    <a:lnTo>
                      <a:pt x="0" y="1047902"/>
                    </a:lnTo>
                    <a:lnTo>
                      <a:pt x="9142" y="1093221"/>
                    </a:lnTo>
                    <a:lnTo>
                      <a:pt x="34083" y="1130231"/>
                    </a:lnTo>
                    <a:lnTo>
                      <a:pt x="71098" y="1155185"/>
                    </a:lnTo>
                    <a:lnTo>
                      <a:pt x="116458" y="1164336"/>
                    </a:lnTo>
                    <a:lnTo>
                      <a:pt x="1716912" y="1164336"/>
                    </a:lnTo>
                    <a:lnTo>
                      <a:pt x="1762273" y="1155185"/>
                    </a:lnTo>
                    <a:lnTo>
                      <a:pt x="1799288" y="1130231"/>
                    </a:lnTo>
                    <a:lnTo>
                      <a:pt x="1824229" y="1093221"/>
                    </a:lnTo>
                    <a:lnTo>
                      <a:pt x="1833371" y="1047902"/>
                    </a:lnTo>
                    <a:lnTo>
                      <a:pt x="1833371" y="116459"/>
                    </a:lnTo>
                    <a:lnTo>
                      <a:pt x="1824229" y="71098"/>
                    </a:lnTo>
                    <a:lnTo>
                      <a:pt x="1799288" y="34083"/>
                    </a:lnTo>
                    <a:lnTo>
                      <a:pt x="1762273" y="9142"/>
                    </a:lnTo>
                    <a:lnTo>
                      <a:pt x="1716912" y="0"/>
                    </a:lnTo>
                    <a:close/>
                  </a:path>
                </a:pathLst>
              </a:custGeom>
              <a:solidFill>
                <a:srgbClr val="FFAB40"/>
              </a:solidFill>
            </p:spPr>
            <p:txBody>
              <a:bodyPr wrap="square" lIns="0" tIns="0" rIns="0" bIns="0" rtlCol="0"/>
              <a:lstStyle/>
              <a:p>
                <a:endParaRPr sz="2489"/>
              </a:p>
            </p:txBody>
          </p:sp>
          <p:sp>
            <p:nvSpPr>
              <p:cNvPr id="16" name="object 16"/>
              <p:cNvSpPr/>
              <p:nvPr/>
            </p:nvSpPr>
            <p:spPr>
              <a:xfrm>
                <a:off x="2279142" y="2939033"/>
                <a:ext cx="1833880" cy="1164590"/>
              </a:xfrm>
              <a:custGeom>
                <a:avLst/>
                <a:gdLst/>
                <a:ahLst/>
                <a:cxnLst/>
                <a:rect l="l" t="t" r="r" b="b"/>
                <a:pathLst>
                  <a:path w="1833879" h="1164589">
                    <a:moveTo>
                      <a:pt x="0" y="116459"/>
                    </a:moveTo>
                    <a:lnTo>
                      <a:pt x="9142" y="71098"/>
                    </a:lnTo>
                    <a:lnTo>
                      <a:pt x="34083" y="34083"/>
                    </a:lnTo>
                    <a:lnTo>
                      <a:pt x="71098" y="9142"/>
                    </a:lnTo>
                    <a:lnTo>
                      <a:pt x="116458" y="0"/>
                    </a:lnTo>
                    <a:lnTo>
                      <a:pt x="1716912" y="0"/>
                    </a:lnTo>
                    <a:lnTo>
                      <a:pt x="1762273" y="9142"/>
                    </a:lnTo>
                    <a:lnTo>
                      <a:pt x="1799288" y="34083"/>
                    </a:lnTo>
                    <a:lnTo>
                      <a:pt x="1824229" y="71098"/>
                    </a:lnTo>
                    <a:lnTo>
                      <a:pt x="1833371" y="116459"/>
                    </a:lnTo>
                    <a:lnTo>
                      <a:pt x="1833371" y="1047902"/>
                    </a:lnTo>
                    <a:lnTo>
                      <a:pt x="1824229" y="1093221"/>
                    </a:lnTo>
                    <a:lnTo>
                      <a:pt x="1799288" y="1130231"/>
                    </a:lnTo>
                    <a:lnTo>
                      <a:pt x="1762273" y="1155185"/>
                    </a:lnTo>
                    <a:lnTo>
                      <a:pt x="1716912" y="1164336"/>
                    </a:lnTo>
                    <a:lnTo>
                      <a:pt x="116458" y="1164336"/>
                    </a:lnTo>
                    <a:lnTo>
                      <a:pt x="71098" y="1155185"/>
                    </a:lnTo>
                    <a:lnTo>
                      <a:pt x="34083" y="1130231"/>
                    </a:lnTo>
                    <a:lnTo>
                      <a:pt x="9142" y="1093221"/>
                    </a:lnTo>
                    <a:lnTo>
                      <a:pt x="0" y="1047902"/>
                    </a:lnTo>
                    <a:lnTo>
                      <a:pt x="0" y="116459"/>
                    </a:lnTo>
                    <a:close/>
                  </a:path>
                </a:pathLst>
              </a:custGeom>
              <a:ln w="25400">
                <a:solidFill>
                  <a:srgbClr val="FFFFFF"/>
                </a:solidFill>
              </a:ln>
            </p:spPr>
            <p:txBody>
              <a:bodyPr wrap="square" lIns="0" tIns="0" rIns="0" bIns="0" rtlCol="0"/>
              <a:lstStyle/>
              <a:p>
                <a:endParaRPr sz="2489"/>
              </a:p>
            </p:txBody>
          </p:sp>
          <p:sp>
            <p:nvSpPr>
              <p:cNvPr id="17" name="object 17"/>
              <p:cNvSpPr/>
              <p:nvPr/>
            </p:nvSpPr>
            <p:spPr>
              <a:xfrm>
                <a:off x="2483358" y="3132581"/>
                <a:ext cx="1833880" cy="1164590"/>
              </a:xfrm>
              <a:custGeom>
                <a:avLst/>
                <a:gdLst/>
                <a:ahLst/>
                <a:cxnLst/>
                <a:rect l="l" t="t" r="r" b="b"/>
                <a:pathLst>
                  <a:path w="1833879" h="1164589">
                    <a:moveTo>
                      <a:pt x="1716913" y="0"/>
                    </a:moveTo>
                    <a:lnTo>
                      <a:pt x="116459" y="0"/>
                    </a:lnTo>
                    <a:lnTo>
                      <a:pt x="71098" y="9142"/>
                    </a:lnTo>
                    <a:lnTo>
                      <a:pt x="34083" y="34083"/>
                    </a:lnTo>
                    <a:lnTo>
                      <a:pt x="9142" y="71098"/>
                    </a:lnTo>
                    <a:lnTo>
                      <a:pt x="0" y="116459"/>
                    </a:lnTo>
                    <a:lnTo>
                      <a:pt x="0" y="1047902"/>
                    </a:lnTo>
                    <a:lnTo>
                      <a:pt x="9142" y="1093221"/>
                    </a:lnTo>
                    <a:lnTo>
                      <a:pt x="34083" y="1130231"/>
                    </a:lnTo>
                    <a:lnTo>
                      <a:pt x="71098" y="1155185"/>
                    </a:lnTo>
                    <a:lnTo>
                      <a:pt x="116459" y="1164336"/>
                    </a:lnTo>
                    <a:lnTo>
                      <a:pt x="1716913" y="1164336"/>
                    </a:lnTo>
                    <a:lnTo>
                      <a:pt x="1762273" y="1155185"/>
                    </a:lnTo>
                    <a:lnTo>
                      <a:pt x="1799288" y="1130231"/>
                    </a:lnTo>
                    <a:lnTo>
                      <a:pt x="1824229" y="1093221"/>
                    </a:lnTo>
                    <a:lnTo>
                      <a:pt x="1833371" y="1047902"/>
                    </a:lnTo>
                    <a:lnTo>
                      <a:pt x="1833371" y="116459"/>
                    </a:lnTo>
                    <a:lnTo>
                      <a:pt x="1824229" y="71098"/>
                    </a:lnTo>
                    <a:lnTo>
                      <a:pt x="1799288" y="34083"/>
                    </a:lnTo>
                    <a:lnTo>
                      <a:pt x="1762273" y="9142"/>
                    </a:lnTo>
                    <a:lnTo>
                      <a:pt x="1716913" y="0"/>
                    </a:lnTo>
                    <a:close/>
                  </a:path>
                </a:pathLst>
              </a:custGeom>
              <a:solidFill>
                <a:srgbClr val="FFFFFF">
                  <a:alpha val="90194"/>
                </a:srgbClr>
              </a:solidFill>
            </p:spPr>
            <p:txBody>
              <a:bodyPr wrap="square" lIns="0" tIns="0" rIns="0" bIns="0" rtlCol="0"/>
              <a:lstStyle/>
              <a:p>
                <a:endParaRPr sz="2489"/>
              </a:p>
            </p:txBody>
          </p:sp>
          <p:sp>
            <p:nvSpPr>
              <p:cNvPr id="18" name="object 18"/>
              <p:cNvSpPr/>
              <p:nvPr/>
            </p:nvSpPr>
            <p:spPr>
              <a:xfrm>
                <a:off x="2483358" y="3132581"/>
                <a:ext cx="1833880" cy="1164590"/>
              </a:xfrm>
              <a:custGeom>
                <a:avLst/>
                <a:gdLst/>
                <a:ahLst/>
                <a:cxnLst/>
                <a:rect l="l" t="t" r="r" b="b"/>
                <a:pathLst>
                  <a:path w="1833879" h="1164589">
                    <a:moveTo>
                      <a:pt x="0" y="116459"/>
                    </a:moveTo>
                    <a:lnTo>
                      <a:pt x="9142" y="71098"/>
                    </a:lnTo>
                    <a:lnTo>
                      <a:pt x="34083" y="34083"/>
                    </a:lnTo>
                    <a:lnTo>
                      <a:pt x="71098" y="9142"/>
                    </a:lnTo>
                    <a:lnTo>
                      <a:pt x="116459" y="0"/>
                    </a:lnTo>
                    <a:lnTo>
                      <a:pt x="1716913" y="0"/>
                    </a:lnTo>
                    <a:lnTo>
                      <a:pt x="1762273" y="9142"/>
                    </a:lnTo>
                    <a:lnTo>
                      <a:pt x="1799288" y="34083"/>
                    </a:lnTo>
                    <a:lnTo>
                      <a:pt x="1824229" y="71098"/>
                    </a:lnTo>
                    <a:lnTo>
                      <a:pt x="1833371" y="116459"/>
                    </a:lnTo>
                    <a:lnTo>
                      <a:pt x="1833371" y="1047902"/>
                    </a:lnTo>
                    <a:lnTo>
                      <a:pt x="1824229" y="1093221"/>
                    </a:lnTo>
                    <a:lnTo>
                      <a:pt x="1799288" y="1130231"/>
                    </a:lnTo>
                    <a:lnTo>
                      <a:pt x="1762273" y="1155185"/>
                    </a:lnTo>
                    <a:lnTo>
                      <a:pt x="1716913" y="1164336"/>
                    </a:lnTo>
                    <a:lnTo>
                      <a:pt x="116459" y="1164336"/>
                    </a:lnTo>
                    <a:lnTo>
                      <a:pt x="71098" y="1155185"/>
                    </a:lnTo>
                    <a:lnTo>
                      <a:pt x="34083" y="1130231"/>
                    </a:lnTo>
                    <a:lnTo>
                      <a:pt x="9142" y="1093221"/>
                    </a:lnTo>
                    <a:lnTo>
                      <a:pt x="0" y="1047902"/>
                    </a:lnTo>
                    <a:lnTo>
                      <a:pt x="0" y="116459"/>
                    </a:lnTo>
                    <a:close/>
                  </a:path>
                </a:pathLst>
              </a:custGeom>
              <a:ln w="25400">
                <a:solidFill>
                  <a:srgbClr val="FFAB40"/>
                </a:solidFill>
              </a:ln>
            </p:spPr>
            <p:txBody>
              <a:bodyPr wrap="square" lIns="0" tIns="0" rIns="0" bIns="0" rtlCol="0"/>
              <a:lstStyle/>
              <a:p>
                <a:endParaRPr sz="2489"/>
              </a:p>
            </p:txBody>
          </p:sp>
        </p:grpSp>
        <p:sp>
          <p:nvSpPr>
            <p:cNvPr id="19" name="object 19"/>
            <p:cNvSpPr txBox="1"/>
            <p:nvPr/>
          </p:nvSpPr>
          <p:spPr>
            <a:xfrm>
              <a:off x="3829303" y="4648201"/>
              <a:ext cx="1405467" cy="545448"/>
            </a:xfrm>
            <a:prstGeom prst="rect">
              <a:avLst/>
            </a:prstGeom>
          </p:spPr>
          <p:txBody>
            <a:bodyPr vert="horz" wrap="square" lIns="0" tIns="57573" rIns="0" bIns="0" rtlCol="0">
              <a:spAutoFit/>
            </a:bodyPr>
            <a:lstStyle/>
            <a:p>
              <a:pPr marL="120224" marR="6773" indent="-104137">
                <a:lnSpc>
                  <a:spcPts val="1933"/>
                </a:lnSpc>
                <a:spcBef>
                  <a:spcPts val="453"/>
                </a:spcBef>
              </a:pPr>
              <a:r>
                <a:rPr dirty="0"/>
                <a:t>Q</a:t>
              </a:r>
              <a:r>
                <a:rPr spc="-13" dirty="0"/>
                <a:t>u</a:t>
              </a:r>
              <a:r>
                <a:rPr dirty="0"/>
                <a:t>a</a:t>
              </a:r>
              <a:r>
                <a:rPr spc="-13" dirty="0"/>
                <a:t>n</a:t>
              </a:r>
              <a:r>
                <a:rPr dirty="0"/>
                <a:t>titati</a:t>
              </a:r>
              <a:r>
                <a:rPr spc="-20" dirty="0"/>
                <a:t>v</a:t>
              </a:r>
              <a:r>
                <a:rPr dirty="0"/>
                <a:t>e  </a:t>
              </a:r>
              <a:r>
                <a:rPr spc="-20" dirty="0"/>
                <a:t>Technique</a:t>
              </a:r>
              <a:endParaRPr/>
            </a:p>
          </p:txBody>
        </p:sp>
        <p:grpSp>
          <p:nvGrpSpPr>
            <p:cNvPr id="20" name="object 20"/>
            <p:cNvGrpSpPr/>
            <p:nvPr/>
          </p:nvGrpSpPr>
          <p:grpSpPr>
            <a:xfrm>
              <a:off x="6008961" y="3901778"/>
              <a:ext cx="2750819" cy="1844887"/>
              <a:chOff x="4506721" y="2926333"/>
              <a:chExt cx="2063114" cy="1383665"/>
            </a:xfrm>
          </p:grpSpPr>
          <p:sp>
            <p:nvSpPr>
              <p:cNvPr id="21" name="object 21"/>
              <p:cNvSpPr/>
              <p:nvPr/>
            </p:nvSpPr>
            <p:spPr>
              <a:xfrm>
                <a:off x="4519421" y="2939033"/>
                <a:ext cx="1833880" cy="1164590"/>
              </a:xfrm>
              <a:custGeom>
                <a:avLst/>
                <a:gdLst/>
                <a:ahLst/>
                <a:cxnLst/>
                <a:rect l="l" t="t" r="r" b="b"/>
                <a:pathLst>
                  <a:path w="1833879" h="1164589">
                    <a:moveTo>
                      <a:pt x="1716913" y="0"/>
                    </a:moveTo>
                    <a:lnTo>
                      <a:pt x="116458" y="0"/>
                    </a:lnTo>
                    <a:lnTo>
                      <a:pt x="71098" y="9142"/>
                    </a:lnTo>
                    <a:lnTo>
                      <a:pt x="34083" y="34083"/>
                    </a:lnTo>
                    <a:lnTo>
                      <a:pt x="9142" y="71098"/>
                    </a:lnTo>
                    <a:lnTo>
                      <a:pt x="0" y="116459"/>
                    </a:lnTo>
                    <a:lnTo>
                      <a:pt x="0" y="1047902"/>
                    </a:lnTo>
                    <a:lnTo>
                      <a:pt x="9142" y="1093221"/>
                    </a:lnTo>
                    <a:lnTo>
                      <a:pt x="34083" y="1130231"/>
                    </a:lnTo>
                    <a:lnTo>
                      <a:pt x="71098" y="1155185"/>
                    </a:lnTo>
                    <a:lnTo>
                      <a:pt x="116458" y="1164336"/>
                    </a:lnTo>
                    <a:lnTo>
                      <a:pt x="1716913" y="1164336"/>
                    </a:lnTo>
                    <a:lnTo>
                      <a:pt x="1762273" y="1155185"/>
                    </a:lnTo>
                    <a:lnTo>
                      <a:pt x="1799288" y="1130231"/>
                    </a:lnTo>
                    <a:lnTo>
                      <a:pt x="1824229" y="1093221"/>
                    </a:lnTo>
                    <a:lnTo>
                      <a:pt x="1833372" y="1047902"/>
                    </a:lnTo>
                    <a:lnTo>
                      <a:pt x="1833372" y="116459"/>
                    </a:lnTo>
                    <a:lnTo>
                      <a:pt x="1824229" y="71098"/>
                    </a:lnTo>
                    <a:lnTo>
                      <a:pt x="1799288" y="34083"/>
                    </a:lnTo>
                    <a:lnTo>
                      <a:pt x="1762273" y="9142"/>
                    </a:lnTo>
                    <a:lnTo>
                      <a:pt x="1716913" y="0"/>
                    </a:lnTo>
                    <a:close/>
                  </a:path>
                </a:pathLst>
              </a:custGeom>
              <a:solidFill>
                <a:srgbClr val="FFAB40"/>
              </a:solidFill>
            </p:spPr>
            <p:txBody>
              <a:bodyPr wrap="square" lIns="0" tIns="0" rIns="0" bIns="0" rtlCol="0"/>
              <a:lstStyle/>
              <a:p>
                <a:endParaRPr sz="2489"/>
              </a:p>
            </p:txBody>
          </p:sp>
          <p:sp>
            <p:nvSpPr>
              <p:cNvPr id="22" name="object 22"/>
              <p:cNvSpPr/>
              <p:nvPr/>
            </p:nvSpPr>
            <p:spPr>
              <a:xfrm>
                <a:off x="4519421" y="2939033"/>
                <a:ext cx="1833880" cy="1164590"/>
              </a:xfrm>
              <a:custGeom>
                <a:avLst/>
                <a:gdLst/>
                <a:ahLst/>
                <a:cxnLst/>
                <a:rect l="l" t="t" r="r" b="b"/>
                <a:pathLst>
                  <a:path w="1833879" h="1164589">
                    <a:moveTo>
                      <a:pt x="0" y="116459"/>
                    </a:moveTo>
                    <a:lnTo>
                      <a:pt x="9142" y="71098"/>
                    </a:lnTo>
                    <a:lnTo>
                      <a:pt x="34083" y="34083"/>
                    </a:lnTo>
                    <a:lnTo>
                      <a:pt x="71098" y="9142"/>
                    </a:lnTo>
                    <a:lnTo>
                      <a:pt x="116458" y="0"/>
                    </a:lnTo>
                    <a:lnTo>
                      <a:pt x="1716913" y="0"/>
                    </a:lnTo>
                    <a:lnTo>
                      <a:pt x="1762273" y="9142"/>
                    </a:lnTo>
                    <a:lnTo>
                      <a:pt x="1799288" y="34083"/>
                    </a:lnTo>
                    <a:lnTo>
                      <a:pt x="1824229" y="71098"/>
                    </a:lnTo>
                    <a:lnTo>
                      <a:pt x="1833372" y="116459"/>
                    </a:lnTo>
                    <a:lnTo>
                      <a:pt x="1833372" y="1047902"/>
                    </a:lnTo>
                    <a:lnTo>
                      <a:pt x="1824229" y="1093221"/>
                    </a:lnTo>
                    <a:lnTo>
                      <a:pt x="1799288" y="1130231"/>
                    </a:lnTo>
                    <a:lnTo>
                      <a:pt x="1762273" y="1155185"/>
                    </a:lnTo>
                    <a:lnTo>
                      <a:pt x="1716913" y="1164336"/>
                    </a:lnTo>
                    <a:lnTo>
                      <a:pt x="116458" y="1164336"/>
                    </a:lnTo>
                    <a:lnTo>
                      <a:pt x="71098" y="1155185"/>
                    </a:lnTo>
                    <a:lnTo>
                      <a:pt x="34083" y="1130231"/>
                    </a:lnTo>
                    <a:lnTo>
                      <a:pt x="9142" y="1093221"/>
                    </a:lnTo>
                    <a:lnTo>
                      <a:pt x="0" y="1047902"/>
                    </a:lnTo>
                    <a:lnTo>
                      <a:pt x="0" y="116459"/>
                    </a:lnTo>
                    <a:close/>
                  </a:path>
                </a:pathLst>
              </a:custGeom>
              <a:ln w="25399">
                <a:solidFill>
                  <a:srgbClr val="FFFFFF"/>
                </a:solidFill>
              </a:ln>
            </p:spPr>
            <p:txBody>
              <a:bodyPr wrap="square" lIns="0" tIns="0" rIns="0" bIns="0" rtlCol="0"/>
              <a:lstStyle/>
              <a:p>
                <a:endParaRPr sz="2489"/>
              </a:p>
            </p:txBody>
          </p:sp>
          <p:sp>
            <p:nvSpPr>
              <p:cNvPr id="23" name="object 23"/>
              <p:cNvSpPr/>
              <p:nvPr/>
            </p:nvSpPr>
            <p:spPr>
              <a:xfrm>
                <a:off x="4723637" y="3132581"/>
                <a:ext cx="1833880" cy="1164590"/>
              </a:xfrm>
              <a:custGeom>
                <a:avLst/>
                <a:gdLst/>
                <a:ahLst/>
                <a:cxnLst/>
                <a:rect l="l" t="t" r="r" b="b"/>
                <a:pathLst>
                  <a:path w="1833879" h="1164589">
                    <a:moveTo>
                      <a:pt x="1716913" y="0"/>
                    </a:moveTo>
                    <a:lnTo>
                      <a:pt x="116459" y="0"/>
                    </a:lnTo>
                    <a:lnTo>
                      <a:pt x="71098" y="9142"/>
                    </a:lnTo>
                    <a:lnTo>
                      <a:pt x="34083" y="34083"/>
                    </a:lnTo>
                    <a:lnTo>
                      <a:pt x="9142" y="71098"/>
                    </a:lnTo>
                    <a:lnTo>
                      <a:pt x="0" y="116459"/>
                    </a:lnTo>
                    <a:lnTo>
                      <a:pt x="0" y="1047902"/>
                    </a:lnTo>
                    <a:lnTo>
                      <a:pt x="9142" y="1093221"/>
                    </a:lnTo>
                    <a:lnTo>
                      <a:pt x="34083" y="1130231"/>
                    </a:lnTo>
                    <a:lnTo>
                      <a:pt x="71098" y="1155185"/>
                    </a:lnTo>
                    <a:lnTo>
                      <a:pt x="116459" y="1164336"/>
                    </a:lnTo>
                    <a:lnTo>
                      <a:pt x="1716913" y="1164336"/>
                    </a:lnTo>
                    <a:lnTo>
                      <a:pt x="1762273" y="1155185"/>
                    </a:lnTo>
                    <a:lnTo>
                      <a:pt x="1799288" y="1130231"/>
                    </a:lnTo>
                    <a:lnTo>
                      <a:pt x="1824229" y="1093221"/>
                    </a:lnTo>
                    <a:lnTo>
                      <a:pt x="1833371" y="1047902"/>
                    </a:lnTo>
                    <a:lnTo>
                      <a:pt x="1833371" y="116459"/>
                    </a:lnTo>
                    <a:lnTo>
                      <a:pt x="1824229" y="71098"/>
                    </a:lnTo>
                    <a:lnTo>
                      <a:pt x="1799288" y="34083"/>
                    </a:lnTo>
                    <a:lnTo>
                      <a:pt x="1762273" y="9142"/>
                    </a:lnTo>
                    <a:lnTo>
                      <a:pt x="1716913" y="0"/>
                    </a:lnTo>
                    <a:close/>
                  </a:path>
                </a:pathLst>
              </a:custGeom>
              <a:solidFill>
                <a:srgbClr val="FFFFFF">
                  <a:alpha val="90194"/>
                </a:srgbClr>
              </a:solidFill>
            </p:spPr>
            <p:txBody>
              <a:bodyPr wrap="square" lIns="0" tIns="0" rIns="0" bIns="0" rtlCol="0"/>
              <a:lstStyle/>
              <a:p>
                <a:endParaRPr sz="2489"/>
              </a:p>
            </p:txBody>
          </p:sp>
          <p:sp>
            <p:nvSpPr>
              <p:cNvPr id="24" name="object 24"/>
              <p:cNvSpPr/>
              <p:nvPr/>
            </p:nvSpPr>
            <p:spPr>
              <a:xfrm>
                <a:off x="4723637" y="3132581"/>
                <a:ext cx="1833880" cy="1164590"/>
              </a:xfrm>
              <a:custGeom>
                <a:avLst/>
                <a:gdLst/>
                <a:ahLst/>
                <a:cxnLst/>
                <a:rect l="l" t="t" r="r" b="b"/>
                <a:pathLst>
                  <a:path w="1833879" h="1164589">
                    <a:moveTo>
                      <a:pt x="0" y="116459"/>
                    </a:moveTo>
                    <a:lnTo>
                      <a:pt x="9142" y="71098"/>
                    </a:lnTo>
                    <a:lnTo>
                      <a:pt x="34083" y="34083"/>
                    </a:lnTo>
                    <a:lnTo>
                      <a:pt x="71098" y="9142"/>
                    </a:lnTo>
                    <a:lnTo>
                      <a:pt x="116459" y="0"/>
                    </a:lnTo>
                    <a:lnTo>
                      <a:pt x="1716913" y="0"/>
                    </a:lnTo>
                    <a:lnTo>
                      <a:pt x="1762273" y="9142"/>
                    </a:lnTo>
                    <a:lnTo>
                      <a:pt x="1799288" y="34083"/>
                    </a:lnTo>
                    <a:lnTo>
                      <a:pt x="1824229" y="71098"/>
                    </a:lnTo>
                    <a:lnTo>
                      <a:pt x="1833371" y="116459"/>
                    </a:lnTo>
                    <a:lnTo>
                      <a:pt x="1833371" y="1047902"/>
                    </a:lnTo>
                    <a:lnTo>
                      <a:pt x="1824229" y="1093221"/>
                    </a:lnTo>
                    <a:lnTo>
                      <a:pt x="1799288" y="1130231"/>
                    </a:lnTo>
                    <a:lnTo>
                      <a:pt x="1762273" y="1155185"/>
                    </a:lnTo>
                    <a:lnTo>
                      <a:pt x="1716913" y="1164336"/>
                    </a:lnTo>
                    <a:lnTo>
                      <a:pt x="116459" y="1164336"/>
                    </a:lnTo>
                    <a:lnTo>
                      <a:pt x="71098" y="1155185"/>
                    </a:lnTo>
                    <a:lnTo>
                      <a:pt x="34083" y="1130231"/>
                    </a:lnTo>
                    <a:lnTo>
                      <a:pt x="9142" y="1093221"/>
                    </a:lnTo>
                    <a:lnTo>
                      <a:pt x="0" y="1047902"/>
                    </a:lnTo>
                    <a:lnTo>
                      <a:pt x="0" y="116459"/>
                    </a:lnTo>
                    <a:close/>
                  </a:path>
                </a:pathLst>
              </a:custGeom>
              <a:ln w="25400">
                <a:solidFill>
                  <a:srgbClr val="FFAB40"/>
                </a:solidFill>
              </a:ln>
            </p:spPr>
            <p:txBody>
              <a:bodyPr wrap="square" lIns="0" tIns="0" rIns="0" bIns="0" rtlCol="0"/>
              <a:lstStyle/>
              <a:p>
                <a:endParaRPr sz="2489"/>
              </a:p>
            </p:txBody>
          </p:sp>
        </p:grpSp>
        <p:sp>
          <p:nvSpPr>
            <p:cNvPr id="25" name="object 25"/>
            <p:cNvSpPr txBox="1"/>
            <p:nvPr/>
          </p:nvSpPr>
          <p:spPr>
            <a:xfrm>
              <a:off x="6922346" y="4770797"/>
              <a:ext cx="1130300" cy="304421"/>
            </a:xfrm>
            <a:prstGeom prst="rect">
              <a:avLst/>
            </a:prstGeom>
          </p:spPr>
          <p:txBody>
            <a:bodyPr vert="horz" wrap="square" lIns="0" tIns="16933" rIns="0" bIns="0" rtlCol="0">
              <a:spAutoFit/>
            </a:bodyPr>
            <a:lstStyle/>
            <a:p>
              <a:pPr marL="16933">
                <a:spcBef>
                  <a:spcPts val="133"/>
                </a:spcBef>
              </a:pPr>
              <a:r>
                <a:rPr spc="-7" dirty="0"/>
                <a:t>Graphical</a:t>
              </a:r>
              <a:endParaRPr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95072" y="886528"/>
            <a:ext cx="5103705" cy="324021"/>
          </a:xfrm>
          <a:prstGeom prst="rect">
            <a:avLst/>
          </a:prstGeom>
        </p:spPr>
        <p:txBody>
          <a:bodyPr vert="horz" wrap="square" lIns="0" tIns="16087" rIns="0" bIns="0" rtlCol="0">
            <a:spAutoFit/>
          </a:bodyPr>
          <a:lstStyle/>
          <a:p>
            <a:pPr marL="16933" algn="just">
              <a:spcBef>
                <a:spcPts val="127"/>
              </a:spcBef>
            </a:pPr>
            <a:r>
              <a:rPr sz="2000" b="1" spc="-20" dirty="0">
                <a:solidFill>
                  <a:srgbClr val="203062"/>
                </a:solidFill>
              </a:rPr>
              <a:t>EDA:</a:t>
            </a:r>
            <a:r>
              <a:rPr sz="2000" b="1" spc="40" dirty="0">
                <a:solidFill>
                  <a:srgbClr val="203062"/>
                </a:solidFill>
              </a:rPr>
              <a:t> </a:t>
            </a:r>
            <a:r>
              <a:rPr sz="2000" b="1" spc="-13" dirty="0">
                <a:solidFill>
                  <a:srgbClr val="203062"/>
                </a:solidFill>
              </a:rPr>
              <a:t>Quantitative</a:t>
            </a:r>
            <a:r>
              <a:rPr sz="2000" b="1" spc="80" dirty="0">
                <a:solidFill>
                  <a:srgbClr val="203062"/>
                </a:solidFill>
              </a:rPr>
              <a:t> </a:t>
            </a:r>
            <a:r>
              <a:rPr sz="2000" b="1" spc="-7" dirty="0">
                <a:solidFill>
                  <a:srgbClr val="203062"/>
                </a:solidFill>
              </a:rPr>
              <a:t>Technique</a:t>
            </a:r>
            <a:endParaRPr sz="2000" dirty="0"/>
          </a:p>
        </p:txBody>
      </p:sp>
      <p:pic>
        <p:nvPicPr>
          <p:cNvPr id="8" name="object 8"/>
          <p:cNvPicPr/>
          <p:nvPr/>
        </p:nvPicPr>
        <p:blipFill>
          <a:blip r:embed="rId3" cstate="print"/>
          <a:stretch>
            <a:fillRect/>
          </a:stretch>
        </p:blipFill>
        <p:spPr>
          <a:xfrm>
            <a:off x="6096000" y="1673118"/>
            <a:ext cx="5858475" cy="3064252"/>
          </a:xfrm>
          <a:prstGeom prst="rect">
            <a:avLst/>
          </a:prstGeom>
        </p:spPr>
      </p:pic>
      <p:sp>
        <p:nvSpPr>
          <p:cNvPr id="10" name="TextBox 9">
            <a:extLst>
              <a:ext uri="{FF2B5EF4-FFF2-40B4-BE49-F238E27FC236}">
                <a16:creationId xmlns:a16="http://schemas.microsoft.com/office/drawing/2014/main" id="{1FE320E8-71A1-335A-6AFC-BE5AE5C8A126}"/>
              </a:ext>
            </a:extLst>
          </p:cNvPr>
          <p:cNvSpPr txBox="1"/>
          <p:nvPr/>
        </p:nvSpPr>
        <p:spPr>
          <a:xfrm>
            <a:off x="209148" y="1344173"/>
            <a:ext cx="5886852" cy="1241622"/>
          </a:xfrm>
          <a:prstGeom prst="rect">
            <a:avLst/>
          </a:prstGeom>
          <a:noFill/>
        </p:spPr>
        <p:txBody>
          <a:bodyPr wrap="square">
            <a:spAutoFit/>
          </a:bodyPr>
          <a:lstStyle/>
          <a:p>
            <a:pPr marR="6773"/>
            <a:r>
              <a:rPr lang="en-US" sz="1800" spc="-7" dirty="0">
                <a:latin typeface="Arial MT"/>
                <a:cs typeface="Arial MT"/>
              </a:rPr>
              <a:t>Quantitative</a:t>
            </a:r>
            <a:r>
              <a:rPr lang="en-US" sz="1800" dirty="0">
                <a:latin typeface="Arial MT"/>
                <a:cs typeface="Arial MT"/>
              </a:rPr>
              <a:t> </a:t>
            </a:r>
            <a:r>
              <a:rPr lang="en-US" sz="1800" spc="-7" dirty="0">
                <a:latin typeface="Arial MT"/>
                <a:cs typeface="Arial MT"/>
              </a:rPr>
              <a:t>techniques</a:t>
            </a:r>
            <a:r>
              <a:rPr lang="en-US" sz="1800" dirty="0">
                <a:latin typeface="Arial MT"/>
                <a:cs typeface="Arial MT"/>
              </a:rPr>
              <a:t> in</a:t>
            </a:r>
            <a:r>
              <a:rPr lang="en-US" sz="1800" spc="7" dirty="0">
                <a:latin typeface="Arial MT"/>
                <a:cs typeface="Arial MT"/>
              </a:rPr>
              <a:t> </a:t>
            </a:r>
            <a:r>
              <a:rPr lang="en-US" sz="1800" spc="-7" dirty="0">
                <a:latin typeface="Arial MT"/>
                <a:cs typeface="Arial MT"/>
              </a:rPr>
              <a:t>Exploratory</a:t>
            </a:r>
            <a:r>
              <a:rPr lang="en-US" sz="1800" dirty="0">
                <a:latin typeface="Arial MT"/>
                <a:cs typeface="Arial MT"/>
              </a:rPr>
              <a:t> </a:t>
            </a:r>
            <a:r>
              <a:rPr lang="en-US" sz="1800" spc="-7" dirty="0">
                <a:latin typeface="Arial MT"/>
                <a:cs typeface="Arial MT"/>
              </a:rPr>
              <a:t>Data </a:t>
            </a:r>
            <a:r>
              <a:rPr lang="en-US" sz="1800" dirty="0">
                <a:latin typeface="Arial MT"/>
                <a:cs typeface="Arial MT"/>
              </a:rPr>
              <a:t> </a:t>
            </a:r>
            <a:r>
              <a:rPr lang="en-US" sz="1800" spc="-7" dirty="0">
                <a:latin typeface="Arial MT"/>
                <a:cs typeface="Arial MT"/>
              </a:rPr>
              <a:t>Analysis</a:t>
            </a:r>
            <a:r>
              <a:rPr lang="en-US" sz="1800" dirty="0">
                <a:latin typeface="Arial MT"/>
                <a:cs typeface="Arial MT"/>
              </a:rPr>
              <a:t> (EDA)</a:t>
            </a:r>
            <a:r>
              <a:rPr lang="en-US" sz="1800" spc="7" dirty="0">
                <a:latin typeface="Arial MT"/>
                <a:cs typeface="Arial MT"/>
              </a:rPr>
              <a:t> </a:t>
            </a:r>
            <a:r>
              <a:rPr lang="en-US" sz="1800" spc="-7" dirty="0">
                <a:latin typeface="Arial MT"/>
                <a:cs typeface="Arial MT"/>
              </a:rPr>
              <a:t>involve</a:t>
            </a:r>
            <a:r>
              <a:rPr lang="en-US" sz="1800" dirty="0">
                <a:latin typeface="Arial MT"/>
                <a:cs typeface="Arial MT"/>
              </a:rPr>
              <a:t> </a:t>
            </a:r>
            <a:r>
              <a:rPr lang="en-US" sz="1800" spc="-7" dirty="0">
                <a:latin typeface="Arial MT"/>
                <a:cs typeface="Arial MT"/>
              </a:rPr>
              <a:t>using</a:t>
            </a:r>
            <a:r>
              <a:rPr lang="en-US" sz="1800" dirty="0">
                <a:latin typeface="Arial MT"/>
                <a:cs typeface="Arial MT"/>
              </a:rPr>
              <a:t> </a:t>
            </a:r>
            <a:r>
              <a:rPr lang="en-US" sz="1800" spc="-7" dirty="0">
                <a:latin typeface="Arial MT"/>
                <a:cs typeface="Arial MT"/>
              </a:rPr>
              <a:t>statistical </a:t>
            </a:r>
            <a:r>
              <a:rPr lang="en-US" sz="1800" dirty="0">
                <a:latin typeface="Arial MT"/>
                <a:cs typeface="Arial MT"/>
              </a:rPr>
              <a:t> </a:t>
            </a:r>
            <a:r>
              <a:rPr lang="en-US" sz="1800" spc="-7" dirty="0">
                <a:latin typeface="Arial MT"/>
                <a:cs typeface="Arial MT"/>
              </a:rPr>
              <a:t>measures</a:t>
            </a:r>
            <a:r>
              <a:rPr lang="en-US" sz="1800" dirty="0">
                <a:latin typeface="Arial MT"/>
                <a:cs typeface="Arial MT"/>
              </a:rPr>
              <a:t> </a:t>
            </a:r>
            <a:r>
              <a:rPr lang="en-US" sz="1800" spc="-7" dirty="0">
                <a:latin typeface="Arial MT"/>
                <a:cs typeface="Arial MT"/>
              </a:rPr>
              <a:t>and</a:t>
            </a:r>
            <a:r>
              <a:rPr lang="en-US" sz="1800" dirty="0">
                <a:latin typeface="Arial MT"/>
                <a:cs typeface="Arial MT"/>
              </a:rPr>
              <a:t> </a:t>
            </a:r>
            <a:r>
              <a:rPr lang="en-US" sz="1800" spc="-13" dirty="0">
                <a:latin typeface="Arial MT"/>
                <a:cs typeface="Arial MT"/>
              </a:rPr>
              <a:t>methods</a:t>
            </a:r>
            <a:r>
              <a:rPr lang="en-US" sz="1800" spc="-7" dirty="0">
                <a:latin typeface="Arial MT"/>
                <a:cs typeface="Arial MT"/>
              </a:rPr>
              <a:t> </a:t>
            </a:r>
            <a:r>
              <a:rPr lang="en-US" sz="1800" dirty="0">
                <a:latin typeface="Arial MT"/>
                <a:cs typeface="Arial MT"/>
              </a:rPr>
              <a:t>to</a:t>
            </a:r>
            <a:r>
              <a:rPr lang="en-US" sz="1800" spc="7" dirty="0">
                <a:latin typeface="Arial MT"/>
                <a:cs typeface="Arial MT"/>
              </a:rPr>
              <a:t> </a:t>
            </a:r>
            <a:r>
              <a:rPr lang="en-US" sz="1800" spc="-7" dirty="0">
                <a:latin typeface="Arial MT"/>
                <a:cs typeface="Arial MT"/>
              </a:rPr>
              <a:t>gain</a:t>
            </a:r>
            <a:r>
              <a:rPr lang="en-US" sz="1800" dirty="0">
                <a:latin typeface="Arial MT"/>
                <a:cs typeface="Arial MT"/>
              </a:rPr>
              <a:t> </a:t>
            </a:r>
            <a:r>
              <a:rPr lang="en-US" sz="1800" spc="-7" dirty="0">
                <a:latin typeface="Arial MT"/>
                <a:cs typeface="Arial MT"/>
              </a:rPr>
              <a:t>insights</a:t>
            </a:r>
            <a:r>
              <a:rPr lang="en-US" sz="1800" dirty="0">
                <a:latin typeface="Arial MT"/>
                <a:cs typeface="Arial MT"/>
              </a:rPr>
              <a:t> </a:t>
            </a:r>
            <a:r>
              <a:rPr lang="en-US" sz="1800" spc="-13" dirty="0">
                <a:latin typeface="Arial MT"/>
                <a:cs typeface="Arial MT"/>
              </a:rPr>
              <a:t>into </a:t>
            </a:r>
            <a:r>
              <a:rPr lang="en-US" sz="1800" spc="-500" dirty="0">
                <a:latin typeface="Arial MT"/>
                <a:cs typeface="Arial MT"/>
              </a:rPr>
              <a:t> </a:t>
            </a:r>
            <a:r>
              <a:rPr lang="en-US" sz="1800" dirty="0">
                <a:latin typeface="Arial MT"/>
                <a:cs typeface="Arial MT"/>
              </a:rPr>
              <a:t>data</a:t>
            </a:r>
            <a:r>
              <a:rPr lang="en-US" sz="1800" spc="-47" dirty="0">
                <a:latin typeface="Arial MT"/>
                <a:cs typeface="Arial MT"/>
              </a:rPr>
              <a:t> </a:t>
            </a:r>
            <a:r>
              <a:rPr lang="en-US" sz="1800" dirty="0">
                <a:latin typeface="Arial MT"/>
                <a:cs typeface="Arial MT"/>
              </a:rPr>
              <a:t>distribution,</a:t>
            </a:r>
            <a:r>
              <a:rPr lang="en-US" sz="1800" spc="-80" dirty="0">
                <a:latin typeface="Arial MT"/>
                <a:cs typeface="Arial MT"/>
              </a:rPr>
              <a:t> </a:t>
            </a:r>
            <a:r>
              <a:rPr lang="en-US" sz="1800" dirty="0">
                <a:latin typeface="Arial MT"/>
                <a:cs typeface="Arial MT"/>
              </a:rPr>
              <a:t>relationships,</a:t>
            </a:r>
            <a:r>
              <a:rPr lang="en-US" sz="1800" spc="-67" dirty="0">
                <a:latin typeface="Arial MT"/>
                <a:cs typeface="Arial MT"/>
              </a:rPr>
              <a:t> </a:t>
            </a:r>
            <a:r>
              <a:rPr lang="en-US" sz="1800" spc="-7" dirty="0">
                <a:latin typeface="Arial MT"/>
                <a:cs typeface="Arial MT"/>
              </a:rPr>
              <a:t>and</a:t>
            </a:r>
            <a:r>
              <a:rPr lang="en-US" sz="1800" spc="-33" dirty="0">
                <a:latin typeface="Arial MT"/>
                <a:cs typeface="Arial MT"/>
              </a:rPr>
              <a:t> </a:t>
            </a:r>
            <a:r>
              <a:rPr lang="en-US" sz="1800" dirty="0">
                <a:latin typeface="Arial MT"/>
                <a:cs typeface="Arial MT"/>
              </a:rPr>
              <a:t>patterns.</a:t>
            </a:r>
          </a:p>
        </p:txBody>
      </p:sp>
      <p:grpSp>
        <p:nvGrpSpPr>
          <p:cNvPr id="13" name="Group 12">
            <a:extLst>
              <a:ext uri="{FF2B5EF4-FFF2-40B4-BE49-F238E27FC236}">
                <a16:creationId xmlns:a16="http://schemas.microsoft.com/office/drawing/2014/main" id="{0FD5D4C1-1E8C-2896-DB30-541A17BE73FF}"/>
              </a:ext>
            </a:extLst>
          </p:cNvPr>
          <p:cNvGrpSpPr/>
          <p:nvPr/>
        </p:nvGrpSpPr>
        <p:grpSpPr>
          <a:xfrm>
            <a:off x="0" y="6329680"/>
            <a:ext cx="12192000" cy="356968"/>
            <a:chOff x="0" y="6329680"/>
            <a:chExt cx="12192000" cy="356968"/>
          </a:xfrm>
        </p:grpSpPr>
        <p:cxnSp>
          <p:nvCxnSpPr>
            <p:cNvPr id="17" name="Straight Connector 16">
              <a:extLst>
                <a:ext uri="{FF2B5EF4-FFF2-40B4-BE49-F238E27FC236}">
                  <a16:creationId xmlns:a16="http://schemas.microsoft.com/office/drawing/2014/main" id="{3B73F71E-3897-10F5-338E-6388E9FE8824}"/>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8C5A88C-DE90-9352-CF1E-955B410F8C42}"/>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9" name="TextBox 18">
              <a:extLst>
                <a:ext uri="{FF2B5EF4-FFF2-40B4-BE49-F238E27FC236}">
                  <a16:creationId xmlns:a16="http://schemas.microsoft.com/office/drawing/2014/main" id="{B1AE9EE9-63B0-44F5-07F1-1203BB7D651F}"/>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https://www.analyticsvidhya.com/blog/2021/08/exploratory-data-analysis-and-visualization-techniques-in-data-science/</a:t>
              </a:r>
              <a:endParaRPr lang="en-IN" sz="1200" dirty="0">
                <a:solidFill>
                  <a:srgbClr val="0000FF"/>
                </a:solidFill>
                <a:latin typeface="+mn-l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6039" y="893541"/>
            <a:ext cx="4361180" cy="324021"/>
          </a:xfrm>
          <a:prstGeom prst="rect">
            <a:avLst/>
          </a:prstGeom>
        </p:spPr>
        <p:txBody>
          <a:bodyPr vert="horz" wrap="square" lIns="0" tIns="16087" rIns="0" bIns="0" rtlCol="0">
            <a:spAutoFit/>
          </a:bodyPr>
          <a:lstStyle/>
          <a:p>
            <a:pPr marL="16933" algn="just">
              <a:spcBef>
                <a:spcPts val="127"/>
              </a:spcBef>
            </a:pPr>
            <a:r>
              <a:rPr sz="2000" b="1" spc="-20" dirty="0">
                <a:solidFill>
                  <a:srgbClr val="203062"/>
                </a:solidFill>
              </a:rPr>
              <a:t>EDA:</a:t>
            </a:r>
            <a:r>
              <a:rPr sz="2000" b="1" spc="20" dirty="0">
                <a:solidFill>
                  <a:srgbClr val="203062"/>
                </a:solidFill>
              </a:rPr>
              <a:t> </a:t>
            </a:r>
            <a:r>
              <a:rPr sz="2000" b="1" spc="-7" dirty="0">
                <a:solidFill>
                  <a:srgbClr val="203062"/>
                </a:solidFill>
              </a:rPr>
              <a:t>Graphical</a:t>
            </a:r>
            <a:r>
              <a:rPr sz="2000" b="1" spc="33" dirty="0">
                <a:solidFill>
                  <a:srgbClr val="203062"/>
                </a:solidFill>
              </a:rPr>
              <a:t> </a:t>
            </a:r>
            <a:r>
              <a:rPr sz="2000" b="1" spc="-7" dirty="0">
                <a:solidFill>
                  <a:srgbClr val="203062"/>
                </a:solidFill>
              </a:rPr>
              <a:t>Technique</a:t>
            </a:r>
            <a:endParaRPr sz="2000" dirty="0"/>
          </a:p>
        </p:txBody>
      </p:sp>
      <p:pic>
        <p:nvPicPr>
          <p:cNvPr id="8" name="object 8"/>
          <p:cNvPicPr/>
          <p:nvPr/>
        </p:nvPicPr>
        <p:blipFill>
          <a:blip r:embed="rId3" cstate="print"/>
          <a:stretch>
            <a:fillRect/>
          </a:stretch>
        </p:blipFill>
        <p:spPr>
          <a:xfrm>
            <a:off x="6609072" y="1823935"/>
            <a:ext cx="4888101" cy="4275307"/>
          </a:xfrm>
          <a:prstGeom prst="rect">
            <a:avLst/>
          </a:prstGeom>
        </p:spPr>
      </p:pic>
      <p:sp>
        <p:nvSpPr>
          <p:cNvPr id="10" name="TextBox 9">
            <a:extLst>
              <a:ext uri="{FF2B5EF4-FFF2-40B4-BE49-F238E27FC236}">
                <a16:creationId xmlns:a16="http://schemas.microsoft.com/office/drawing/2014/main" id="{A735ED91-61CF-9D4E-E992-A8F4CFDBEACF}"/>
              </a:ext>
            </a:extLst>
          </p:cNvPr>
          <p:cNvSpPr txBox="1"/>
          <p:nvPr/>
        </p:nvSpPr>
        <p:spPr>
          <a:xfrm>
            <a:off x="179962" y="1332193"/>
            <a:ext cx="5916038" cy="954300"/>
          </a:xfrm>
          <a:prstGeom prst="rect">
            <a:avLst/>
          </a:prstGeom>
          <a:noFill/>
        </p:spPr>
        <p:txBody>
          <a:bodyPr wrap="square">
            <a:spAutoFit/>
          </a:bodyPr>
          <a:lstStyle/>
          <a:p>
            <a:pPr marL="22859" marR="6773">
              <a:spcBef>
                <a:spcPts val="1927"/>
              </a:spcBef>
            </a:pPr>
            <a:r>
              <a:rPr lang="en-US" sz="1800" spc="-7" dirty="0">
                <a:latin typeface="Arial MT"/>
                <a:cs typeface="Arial MT"/>
              </a:rPr>
              <a:t>Graphical techniques </a:t>
            </a:r>
            <a:r>
              <a:rPr lang="en-US" sz="1800" spc="-13" dirty="0">
                <a:latin typeface="Arial MT"/>
                <a:cs typeface="Arial MT"/>
              </a:rPr>
              <a:t>in </a:t>
            </a:r>
            <a:r>
              <a:rPr lang="en-US" sz="1800" spc="-7" dirty="0">
                <a:latin typeface="Arial MT"/>
                <a:cs typeface="Arial MT"/>
              </a:rPr>
              <a:t>Exploratory </a:t>
            </a:r>
            <a:r>
              <a:rPr lang="en-US" sz="1800" spc="-13" dirty="0">
                <a:latin typeface="Arial MT"/>
                <a:cs typeface="Arial MT"/>
              </a:rPr>
              <a:t>Data </a:t>
            </a:r>
            <a:r>
              <a:rPr lang="en-US" sz="1800" spc="-500" dirty="0">
                <a:latin typeface="Arial MT"/>
                <a:cs typeface="Arial MT"/>
              </a:rPr>
              <a:t> </a:t>
            </a:r>
            <a:r>
              <a:rPr lang="en-US" sz="1800" spc="-7" dirty="0">
                <a:latin typeface="Arial MT"/>
                <a:cs typeface="Arial MT"/>
              </a:rPr>
              <a:t>Analysis</a:t>
            </a:r>
            <a:r>
              <a:rPr lang="en-US" sz="1800" dirty="0">
                <a:latin typeface="Arial MT"/>
                <a:cs typeface="Arial MT"/>
              </a:rPr>
              <a:t> (EDA)</a:t>
            </a:r>
            <a:r>
              <a:rPr lang="en-US" sz="1800" spc="7" dirty="0">
                <a:latin typeface="Arial MT"/>
                <a:cs typeface="Arial MT"/>
              </a:rPr>
              <a:t> </a:t>
            </a:r>
            <a:r>
              <a:rPr lang="en-US" sz="1800" spc="-13" dirty="0">
                <a:latin typeface="Arial MT"/>
                <a:cs typeface="Arial MT"/>
              </a:rPr>
              <a:t>involve</a:t>
            </a:r>
            <a:r>
              <a:rPr lang="en-US" sz="1800" spc="-7" dirty="0">
                <a:latin typeface="Arial MT"/>
                <a:cs typeface="Arial MT"/>
              </a:rPr>
              <a:t> creating</a:t>
            </a:r>
            <a:r>
              <a:rPr lang="en-US" sz="1800" dirty="0">
                <a:latin typeface="Arial MT"/>
                <a:cs typeface="Arial MT"/>
              </a:rPr>
              <a:t> </a:t>
            </a:r>
            <a:r>
              <a:rPr lang="en-US" sz="1800" spc="-7" dirty="0">
                <a:latin typeface="Arial MT"/>
                <a:cs typeface="Arial MT"/>
              </a:rPr>
              <a:t>visual </a:t>
            </a:r>
            <a:r>
              <a:rPr lang="en-US" sz="1800" dirty="0">
                <a:latin typeface="Arial MT"/>
                <a:cs typeface="Arial MT"/>
              </a:rPr>
              <a:t> </a:t>
            </a:r>
            <a:r>
              <a:rPr lang="en-US" sz="1800" spc="-7" dirty="0">
                <a:latin typeface="Arial MT"/>
                <a:cs typeface="Arial MT"/>
              </a:rPr>
              <a:t>representations</a:t>
            </a:r>
            <a:r>
              <a:rPr lang="en-US" sz="1800" dirty="0">
                <a:latin typeface="Arial MT"/>
                <a:cs typeface="Arial MT"/>
              </a:rPr>
              <a:t> </a:t>
            </a:r>
            <a:r>
              <a:rPr lang="en-US" sz="1800" spc="-7" dirty="0">
                <a:latin typeface="Arial MT"/>
                <a:cs typeface="Arial MT"/>
              </a:rPr>
              <a:t>of</a:t>
            </a:r>
            <a:r>
              <a:rPr lang="en-US" sz="1800" dirty="0">
                <a:latin typeface="Arial MT"/>
                <a:cs typeface="Arial MT"/>
              </a:rPr>
              <a:t> </a:t>
            </a:r>
            <a:r>
              <a:rPr lang="en-US" sz="1800" spc="-7" dirty="0">
                <a:latin typeface="Arial MT"/>
                <a:cs typeface="Arial MT"/>
              </a:rPr>
              <a:t>data</a:t>
            </a:r>
            <a:r>
              <a:rPr lang="en-US" sz="1800" dirty="0">
                <a:latin typeface="Arial MT"/>
                <a:cs typeface="Arial MT"/>
              </a:rPr>
              <a:t> </a:t>
            </a:r>
            <a:r>
              <a:rPr lang="en-US" sz="1800" spc="-7" dirty="0">
                <a:latin typeface="Arial MT"/>
                <a:cs typeface="Arial MT"/>
              </a:rPr>
              <a:t>to</a:t>
            </a:r>
            <a:r>
              <a:rPr lang="en-US" sz="1800" dirty="0">
                <a:latin typeface="Arial MT"/>
                <a:cs typeface="Arial MT"/>
              </a:rPr>
              <a:t> </a:t>
            </a:r>
            <a:r>
              <a:rPr lang="en-US" sz="1800" spc="-7" dirty="0">
                <a:latin typeface="Arial MT"/>
                <a:cs typeface="Arial MT"/>
              </a:rPr>
              <a:t>uncover </a:t>
            </a:r>
            <a:r>
              <a:rPr lang="en-US" sz="1800" dirty="0">
                <a:latin typeface="Arial MT"/>
                <a:cs typeface="Arial MT"/>
              </a:rPr>
              <a:t> patterns,</a:t>
            </a:r>
            <a:r>
              <a:rPr lang="en-US" sz="1800" spc="-67" dirty="0">
                <a:latin typeface="Arial MT"/>
                <a:cs typeface="Arial MT"/>
              </a:rPr>
              <a:t> </a:t>
            </a:r>
            <a:r>
              <a:rPr lang="en-US" sz="1800" dirty="0">
                <a:latin typeface="Arial MT"/>
                <a:cs typeface="Arial MT"/>
              </a:rPr>
              <a:t>trends,</a:t>
            </a:r>
            <a:r>
              <a:rPr lang="en-US" sz="1800" spc="-53" dirty="0">
                <a:latin typeface="Arial MT"/>
                <a:cs typeface="Arial MT"/>
              </a:rPr>
              <a:t> </a:t>
            </a:r>
            <a:r>
              <a:rPr lang="en-US" sz="1800" dirty="0">
                <a:latin typeface="Arial MT"/>
                <a:cs typeface="Arial MT"/>
              </a:rPr>
              <a:t>and</a:t>
            </a:r>
            <a:r>
              <a:rPr lang="en-US" sz="1800" spc="-40" dirty="0">
                <a:latin typeface="Arial MT"/>
                <a:cs typeface="Arial MT"/>
              </a:rPr>
              <a:t> </a:t>
            </a:r>
            <a:r>
              <a:rPr lang="en-US" sz="1800" dirty="0">
                <a:latin typeface="Arial MT"/>
                <a:cs typeface="Arial MT"/>
              </a:rPr>
              <a:t>relationships.</a:t>
            </a:r>
          </a:p>
        </p:txBody>
      </p:sp>
      <p:grpSp>
        <p:nvGrpSpPr>
          <p:cNvPr id="13" name="Group 12">
            <a:extLst>
              <a:ext uri="{FF2B5EF4-FFF2-40B4-BE49-F238E27FC236}">
                <a16:creationId xmlns:a16="http://schemas.microsoft.com/office/drawing/2014/main" id="{BC190F23-0D14-6717-32A6-B6333082B50E}"/>
              </a:ext>
            </a:extLst>
          </p:cNvPr>
          <p:cNvGrpSpPr/>
          <p:nvPr/>
        </p:nvGrpSpPr>
        <p:grpSpPr>
          <a:xfrm>
            <a:off x="0" y="6329680"/>
            <a:ext cx="12192000" cy="356968"/>
            <a:chOff x="0" y="6329680"/>
            <a:chExt cx="12192000" cy="356968"/>
          </a:xfrm>
        </p:grpSpPr>
        <p:cxnSp>
          <p:nvCxnSpPr>
            <p:cNvPr id="17" name="Straight Connector 16">
              <a:extLst>
                <a:ext uri="{FF2B5EF4-FFF2-40B4-BE49-F238E27FC236}">
                  <a16:creationId xmlns:a16="http://schemas.microsoft.com/office/drawing/2014/main" id="{9788A39B-8907-1B39-DA76-3A5E0FD3A288}"/>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C50321-F7B7-6139-B2AE-8CA0FAC29DC7}"/>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9" name="TextBox 18">
              <a:extLst>
                <a:ext uri="{FF2B5EF4-FFF2-40B4-BE49-F238E27FC236}">
                  <a16:creationId xmlns:a16="http://schemas.microsoft.com/office/drawing/2014/main" id="{B0867B89-140A-7E83-54C0-C5AAE5F3F5DB}"/>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https://ppcexpo.com/blog/wp-content/uploads/2022/01/exploratory-data-analysis-1.jpg</a:t>
              </a:r>
              <a:endParaRPr lang="en-IN" sz="1200" dirty="0">
                <a:solidFill>
                  <a:srgbClr val="0000FF"/>
                </a:solidFill>
                <a:latin typeface="+mn-l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65888" y="882899"/>
            <a:ext cx="5787813" cy="344475"/>
          </a:xfrm>
          <a:prstGeom prst="rect">
            <a:avLst/>
          </a:prstGeom>
        </p:spPr>
        <p:txBody>
          <a:bodyPr vert="horz" wrap="square" lIns="0" tIns="16087" rIns="0" bIns="0" rtlCol="0">
            <a:spAutoFit/>
          </a:bodyPr>
          <a:lstStyle/>
          <a:p>
            <a:pPr marL="39792">
              <a:spcBef>
                <a:spcPts val="127"/>
              </a:spcBef>
            </a:pPr>
            <a:r>
              <a:rPr sz="2133" b="1" spc="-7" dirty="0">
                <a:solidFill>
                  <a:srgbClr val="203062"/>
                </a:solidFill>
              </a:rPr>
              <a:t>NumPy</a:t>
            </a:r>
            <a:endParaRPr sz="2133" dirty="0"/>
          </a:p>
        </p:txBody>
      </p:sp>
      <p:pic>
        <p:nvPicPr>
          <p:cNvPr id="8" name="object 8"/>
          <p:cNvPicPr/>
          <p:nvPr/>
        </p:nvPicPr>
        <p:blipFill>
          <a:blip r:embed="rId3" cstate="print"/>
          <a:stretch>
            <a:fillRect/>
          </a:stretch>
        </p:blipFill>
        <p:spPr>
          <a:xfrm>
            <a:off x="6726165" y="2878742"/>
            <a:ext cx="4648727" cy="1748724"/>
          </a:xfrm>
          <a:prstGeom prst="rect">
            <a:avLst/>
          </a:prstGeom>
        </p:spPr>
      </p:pic>
      <p:sp>
        <p:nvSpPr>
          <p:cNvPr id="10" name="TextBox 9">
            <a:extLst>
              <a:ext uri="{FF2B5EF4-FFF2-40B4-BE49-F238E27FC236}">
                <a16:creationId xmlns:a16="http://schemas.microsoft.com/office/drawing/2014/main" id="{44032A8E-0334-C5DF-B0A0-FA84EF460FCA}"/>
              </a:ext>
            </a:extLst>
          </p:cNvPr>
          <p:cNvSpPr txBox="1"/>
          <p:nvPr/>
        </p:nvSpPr>
        <p:spPr>
          <a:xfrm>
            <a:off x="218869" y="1341322"/>
            <a:ext cx="5877131" cy="2821285"/>
          </a:xfrm>
          <a:prstGeom prst="rect">
            <a:avLst/>
          </a:prstGeom>
          <a:noFill/>
        </p:spPr>
        <p:txBody>
          <a:bodyPr wrap="square">
            <a:spAutoFit/>
          </a:bodyPr>
          <a:lstStyle/>
          <a:p>
            <a:pPr marL="228600" marR="6773" indent="-228600">
              <a:spcAft>
                <a:spcPts val="800"/>
              </a:spcAft>
              <a:buChar char="•"/>
              <a:tabLst>
                <a:tab pos="244681" algn="l"/>
              </a:tabLst>
            </a:pPr>
            <a:r>
              <a:rPr lang="en-US" sz="1800" spc="-7" dirty="0">
                <a:latin typeface="Arial MT"/>
                <a:cs typeface="Arial MT"/>
              </a:rPr>
              <a:t>NumPy </a:t>
            </a:r>
            <a:r>
              <a:rPr lang="en-US" sz="1800" dirty="0">
                <a:latin typeface="Arial MT"/>
                <a:cs typeface="Arial MT"/>
              </a:rPr>
              <a:t>is </a:t>
            </a:r>
            <a:r>
              <a:rPr lang="en-US" sz="1800" spc="-13" dirty="0">
                <a:latin typeface="Arial MT"/>
                <a:cs typeface="Arial MT"/>
              </a:rPr>
              <a:t>an open-source </a:t>
            </a:r>
            <a:r>
              <a:rPr lang="en-US" sz="1800" spc="-7" dirty="0">
                <a:latin typeface="Arial MT"/>
                <a:cs typeface="Arial MT"/>
              </a:rPr>
              <a:t>Python library used for </a:t>
            </a:r>
            <a:r>
              <a:rPr lang="en-US" sz="1800" dirty="0">
                <a:latin typeface="Arial MT"/>
                <a:cs typeface="Arial MT"/>
              </a:rPr>
              <a:t> </a:t>
            </a:r>
            <a:r>
              <a:rPr lang="en-US" sz="1800" spc="-7" dirty="0">
                <a:latin typeface="Arial MT"/>
                <a:cs typeface="Arial MT"/>
              </a:rPr>
              <a:t>working</a:t>
            </a:r>
            <a:r>
              <a:rPr lang="en-US" sz="1800" spc="-33" dirty="0">
                <a:latin typeface="Arial MT"/>
                <a:cs typeface="Arial MT"/>
              </a:rPr>
              <a:t> </a:t>
            </a:r>
            <a:r>
              <a:rPr lang="en-US" sz="1800" spc="-7" dirty="0">
                <a:latin typeface="Arial MT"/>
                <a:cs typeface="Arial MT"/>
              </a:rPr>
              <a:t>with arrays.</a:t>
            </a:r>
            <a:endParaRPr lang="en-US" sz="1800" dirty="0">
              <a:latin typeface="Arial MT"/>
              <a:cs typeface="Arial MT"/>
            </a:endParaRPr>
          </a:p>
          <a:p>
            <a:pPr marL="228600" indent="-228600">
              <a:spcBef>
                <a:spcPts val="1607"/>
              </a:spcBef>
              <a:spcAft>
                <a:spcPts val="800"/>
              </a:spcAft>
              <a:buChar char="•"/>
              <a:tabLst>
                <a:tab pos="244681" algn="l"/>
              </a:tabLst>
            </a:pPr>
            <a:r>
              <a:rPr lang="en-US" sz="1800" dirty="0">
                <a:latin typeface="Arial MT"/>
                <a:cs typeface="Arial MT"/>
              </a:rPr>
              <a:t>NumPy</a:t>
            </a:r>
            <a:r>
              <a:rPr lang="en-US" sz="1800" spc="-40" dirty="0">
                <a:latin typeface="Arial MT"/>
                <a:cs typeface="Arial MT"/>
              </a:rPr>
              <a:t> </a:t>
            </a:r>
            <a:r>
              <a:rPr lang="en-US" sz="1800" dirty="0">
                <a:latin typeface="Arial MT"/>
                <a:cs typeface="Arial MT"/>
              </a:rPr>
              <a:t>stands</a:t>
            </a:r>
            <a:r>
              <a:rPr lang="en-US" sz="1800" spc="-80" dirty="0">
                <a:latin typeface="Arial MT"/>
                <a:cs typeface="Arial MT"/>
              </a:rPr>
              <a:t> </a:t>
            </a:r>
            <a:r>
              <a:rPr lang="en-US" sz="1800" dirty="0">
                <a:latin typeface="Arial MT"/>
                <a:cs typeface="Arial MT"/>
              </a:rPr>
              <a:t>for</a:t>
            </a:r>
            <a:r>
              <a:rPr lang="en-US" sz="1800" spc="-40" dirty="0">
                <a:latin typeface="Arial MT"/>
                <a:cs typeface="Arial MT"/>
              </a:rPr>
              <a:t> </a:t>
            </a:r>
            <a:r>
              <a:rPr lang="en-US" sz="1800" dirty="0">
                <a:latin typeface="Arial MT"/>
                <a:cs typeface="Arial MT"/>
              </a:rPr>
              <a:t>Numerical</a:t>
            </a:r>
            <a:r>
              <a:rPr lang="en-US" sz="1800" spc="-73" dirty="0">
                <a:latin typeface="Arial MT"/>
                <a:cs typeface="Arial MT"/>
              </a:rPr>
              <a:t> </a:t>
            </a:r>
            <a:r>
              <a:rPr lang="en-US" sz="1800" spc="-7" dirty="0">
                <a:latin typeface="Arial MT"/>
                <a:cs typeface="Arial MT"/>
              </a:rPr>
              <a:t>Python.</a:t>
            </a:r>
            <a:endParaRPr lang="en-US" sz="1800" dirty="0">
              <a:latin typeface="Arial MT"/>
              <a:cs typeface="Arial MT"/>
            </a:endParaRPr>
          </a:p>
          <a:p>
            <a:pPr marL="228600" marR="6773" indent="-228600">
              <a:spcAft>
                <a:spcPts val="800"/>
              </a:spcAft>
              <a:buChar char="•"/>
              <a:tabLst>
                <a:tab pos="244681" algn="l"/>
              </a:tabLst>
            </a:pPr>
            <a:r>
              <a:rPr lang="en-US" sz="1800" spc="-7" dirty="0">
                <a:latin typeface="Arial MT"/>
                <a:cs typeface="Arial MT"/>
              </a:rPr>
              <a:t>The NumPy </a:t>
            </a:r>
            <a:r>
              <a:rPr lang="en-US" sz="1800" dirty="0">
                <a:latin typeface="Arial MT"/>
                <a:cs typeface="Arial MT"/>
              </a:rPr>
              <a:t>array is a </a:t>
            </a:r>
            <a:r>
              <a:rPr lang="en-US" sz="1800" spc="-7" dirty="0">
                <a:latin typeface="Arial MT"/>
                <a:cs typeface="Arial MT"/>
              </a:rPr>
              <a:t>data structure that efficiently </a:t>
            </a:r>
            <a:r>
              <a:rPr lang="en-US" sz="1800" dirty="0">
                <a:latin typeface="Arial MT"/>
                <a:cs typeface="Arial MT"/>
              </a:rPr>
              <a:t> stores</a:t>
            </a:r>
            <a:r>
              <a:rPr lang="en-US" sz="1800" spc="-47" dirty="0">
                <a:latin typeface="Arial MT"/>
                <a:cs typeface="Arial MT"/>
              </a:rPr>
              <a:t> </a:t>
            </a:r>
            <a:r>
              <a:rPr lang="en-US" sz="1800" spc="-7" dirty="0">
                <a:latin typeface="Arial MT"/>
                <a:cs typeface="Arial MT"/>
              </a:rPr>
              <a:t>and</a:t>
            </a:r>
            <a:r>
              <a:rPr lang="en-US" sz="1800" spc="-27" dirty="0">
                <a:latin typeface="Arial MT"/>
                <a:cs typeface="Arial MT"/>
              </a:rPr>
              <a:t> </a:t>
            </a:r>
            <a:r>
              <a:rPr lang="en-US" sz="1800" dirty="0">
                <a:latin typeface="Arial MT"/>
                <a:cs typeface="Arial MT"/>
              </a:rPr>
              <a:t>accesses</a:t>
            </a:r>
            <a:r>
              <a:rPr lang="en-US" sz="1800" spc="-40" dirty="0">
                <a:latin typeface="Arial MT"/>
                <a:cs typeface="Arial MT"/>
              </a:rPr>
              <a:t> </a:t>
            </a:r>
            <a:r>
              <a:rPr lang="en-US" sz="1800" spc="-7" dirty="0">
                <a:latin typeface="Arial MT"/>
                <a:cs typeface="Arial MT"/>
              </a:rPr>
              <a:t>multidimensional</a:t>
            </a:r>
            <a:r>
              <a:rPr lang="en-US" sz="1800" spc="-40" dirty="0">
                <a:latin typeface="Arial MT"/>
                <a:cs typeface="Arial MT"/>
              </a:rPr>
              <a:t> </a:t>
            </a:r>
            <a:r>
              <a:rPr lang="en-US" sz="1800" spc="-7" dirty="0">
                <a:latin typeface="Arial MT"/>
                <a:cs typeface="Arial MT"/>
              </a:rPr>
              <a:t>arrays.</a:t>
            </a:r>
            <a:endParaRPr lang="en-US" sz="1800" dirty="0">
              <a:latin typeface="Arial MT"/>
              <a:cs typeface="Arial MT"/>
            </a:endParaRPr>
          </a:p>
          <a:p>
            <a:pPr marL="228600" marR="7620" indent="-228600">
              <a:spcAft>
                <a:spcPts val="800"/>
              </a:spcAft>
              <a:buChar char="•"/>
              <a:tabLst>
                <a:tab pos="244681" algn="l"/>
              </a:tabLst>
            </a:pPr>
            <a:r>
              <a:rPr lang="en-US" sz="1800" spc="-7" dirty="0">
                <a:latin typeface="Arial MT"/>
                <a:cs typeface="Arial MT"/>
              </a:rPr>
              <a:t>NumPy </a:t>
            </a:r>
            <a:r>
              <a:rPr lang="en-US" sz="1800" dirty="0">
                <a:latin typeface="Arial MT"/>
                <a:cs typeface="Arial MT"/>
              </a:rPr>
              <a:t>is a </a:t>
            </a:r>
            <a:r>
              <a:rPr lang="en-US" sz="1800" spc="-7" dirty="0">
                <a:latin typeface="Arial MT"/>
                <a:cs typeface="Arial MT"/>
              </a:rPr>
              <a:t>Python library and </a:t>
            </a:r>
            <a:r>
              <a:rPr lang="en-US" sz="1800" spc="-13" dirty="0">
                <a:latin typeface="Arial MT"/>
                <a:cs typeface="Arial MT"/>
              </a:rPr>
              <a:t>is </a:t>
            </a:r>
            <a:r>
              <a:rPr lang="en-US" sz="1800" spc="-7" dirty="0">
                <a:latin typeface="Arial MT"/>
                <a:cs typeface="Arial MT"/>
              </a:rPr>
              <a:t>written partially </a:t>
            </a:r>
            <a:r>
              <a:rPr lang="en-US" sz="1800" spc="-20" dirty="0">
                <a:latin typeface="Arial MT"/>
                <a:cs typeface="Arial MT"/>
              </a:rPr>
              <a:t>in </a:t>
            </a:r>
            <a:r>
              <a:rPr lang="en-US" sz="1800" spc="-13" dirty="0">
                <a:latin typeface="Arial MT"/>
                <a:cs typeface="Arial MT"/>
              </a:rPr>
              <a:t> </a:t>
            </a:r>
            <a:r>
              <a:rPr lang="en-US" sz="1800" spc="-7" dirty="0">
                <a:latin typeface="Arial MT"/>
                <a:cs typeface="Arial MT"/>
              </a:rPr>
              <a:t>Python,</a:t>
            </a:r>
            <a:r>
              <a:rPr lang="en-US" sz="1800" dirty="0">
                <a:latin typeface="Arial MT"/>
                <a:cs typeface="Arial MT"/>
              </a:rPr>
              <a:t> </a:t>
            </a:r>
            <a:r>
              <a:rPr lang="en-US" sz="1800" spc="-7" dirty="0">
                <a:latin typeface="Arial MT"/>
                <a:cs typeface="Arial MT"/>
              </a:rPr>
              <a:t>but</a:t>
            </a:r>
            <a:r>
              <a:rPr lang="en-US" sz="1800" dirty="0">
                <a:latin typeface="Arial MT"/>
                <a:cs typeface="Arial MT"/>
              </a:rPr>
              <a:t> </a:t>
            </a:r>
            <a:r>
              <a:rPr lang="en-US" sz="1800" spc="-13" dirty="0">
                <a:latin typeface="Arial MT"/>
                <a:cs typeface="Arial MT"/>
              </a:rPr>
              <a:t>most</a:t>
            </a:r>
            <a:r>
              <a:rPr lang="en-US" sz="1800" spc="-7" dirty="0">
                <a:latin typeface="Arial MT"/>
                <a:cs typeface="Arial MT"/>
              </a:rPr>
              <a:t> </a:t>
            </a:r>
            <a:r>
              <a:rPr lang="en-US" sz="1800" spc="-13" dirty="0">
                <a:latin typeface="Arial MT"/>
                <a:cs typeface="Arial MT"/>
              </a:rPr>
              <a:t>of</a:t>
            </a:r>
            <a:r>
              <a:rPr lang="en-US" sz="1800" spc="-7" dirty="0">
                <a:latin typeface="Arial MT"/>
                <a:cs typeface="Arial MT"/>
              </a:rPr>
              <a:t> the</a:t>
            </a:r>
            <a:r>
              <a:rPr lang="en-US" sz="1800" dirty="0">
                <a:latin typeface="Arial MT"/>
                <a:cs typeface="Arial MT"/>
              </a:rPr>
              <a:t> </a:t>
            </a:r>
            <a:r>
              <a:rPr lang="en-US" sz="1800" spc="-13" dirty="0">
                <a:latin typeface="Arial MT"/>
                <a:cs typeface="Arial MT"/>
              </a:rPr>
              <a:t>parts</a:t>
            </a:r>
            <a:r>
              <a:rPr lang="en-US" sz="1800" spc="-7" dirty="0">
                <a:latin typeface="Arial MT"/>
                <a:cs typeface="Arial MT"/>
              </a:rPr>
              <a:t> that</a:t>
            </a:r>
            <a:r>
              <a:rPr lang="en-US" sz="1800" dirty="0">
                <a:latin typeface="Arial MT"/>
                <a:cs typeface="Arial MT"/>
              </a:rPr>
              <a:t> </a:t>
            </a:r>
            <a:r>
              <a:rPr lang="en-US" sz="1800" spc="-7" dirty="0">
                <a:latin typeface="Arial MT"/>
                <a:cs typeface="Arial MT"/>
              </a:rPr>
              <a:t>require</a:t>
            </a:r>
            <a:r>
              <a:rPr lang="en-US" sz="1800" dirty="0">
                <a:latin typeface="Arial MT"/>
                <a:cs typeface="Arial MT"/>
              </a:rPr>
              <a:t> </a:t>
            </a:r>
            <a:r>
              <a:rPr lang="en-US" sz="1800" spc="-13" dirty="0">
                <a:latin typeface="Arial MT"/>
                <a:cs typeface="Arial MT"/>
              </a:rPr>
              <a:t>fast </a:t>
            </a:r>
            <a:r>
              <a:rPr lang="en-US" sz="1800" spc="-7" dirty="0">
                <a:latin typeface="Arial MT"/>
                <a:cs typeface="Arial MT"/>
              </a:rPr>
              <a:t> computation</a:t>
            </a:r>
            <a:r>
              <a:rPr lang="en-US" sz="1800" spc="-53" dirty="0">
                <a:latin typeface="Arial MT"/>
                <a:cs typeface="Arial MT"/>
              </a:rPr>
              <a:t> </a:t>
            </a:r>
            <a:r>
              <a:rPr lang="en-US" sz="1800" dirty="0">
                <a:latin typeface="Arial MT"/>
                <a:cs typeface="Arial MT"/>
              </a:rPr>
              <a:t>are</a:t>
            </a:r>
            <a:r>
              <a:rPr lang="en-US" sz="1800" spc="-40" dirty="0">
                <a:latin typeface="Arial MT"/>
                <a:cs typeface="Arial MT"/>
              </a:rPr>
              <a:t> </a:t>
            </a:r>
            <a:r>
              <a:rPr lang="en-US" sz="1800" spc="-7" dirty="0">
                <a:latin typeface="Arial MT"/>
                <a:cs typeface="Arial MT"/>
              </a:rPr>
              <a:t>written</a:t>
            </a:r>
            <a:r>
              <a:rPr lang="en-US" sz="1800" spc="-27" dirty="0">
                <a:latin typeface="Arial MT"/>
                <a:cs typeface="Arial MT"/>
              </a:rPr>
              <a:t> </a:t>
            </a:r>
            <a:r>
              <a:rPr lang="en-US" sz="1800" dirty="0">
                <a:latin typeface="Arial MT"/>
                <a:cs typeface="Arial MT"/>
              </a:rPr>
              <a:t>in</a:t>
            </a:r>
            <a:r>
              <a:rPr lang="en-US" sz="1800" spc="-27" dirty="0">
                <a:latin typeface="Arial MT"/>
                <a:cs typeface="Arial MT"/>
              </a:rPr>
              <a:t> </a:t>
            </a:r>
            <a:r>
              <a:rPr lang="en-US" sz="1800" dirty="0">
                <a:latin typeface="Arial MT"/>
                <a:cs typeface="Arial MT"/>
              </a:rPr>
              <a:t>C </a:t>
            </a:r>
            <a:r>
              <a:rPr lang="en-US" sz="1800" spc="-7" dirty="0">
                <a:latin typeface="Arial MT"/>
                <a:cs typeface="Arial MT"/>
              </a:rPr>
              <a:t>or</a:t>
            </a:r>
            <a:r>
              <a:rPr lang="en-US" sz="1800" spc="-33" dirty="0">
                <a:latin typeface="Arial MT"/>
                <a:cs typeface="Arial MT"/>
              </a:rPr>
              <a:t> </a:t>
            </a:r>
            <a:r>
              <a:rPr lang="en-US" sz="1800" spc="-7" dirty="0">
                <a:latin typeface="Arial MT"/>
                <a:cs typeface="Arial MT"/>
              </a:rPr>
              <a:t>C++.</a:t>
            </a:r>
            <a:endParaRPr lang="en-US" sz="1800" dirty="0">
              <a:latin typeface="Arial MT"/>
              <a:cs typeface="Arial MT"/>
            </a:endParaRPr>
          </a:p>
        </p:txBody>
      </p:sp>
      <p:grpSp>
        <p:nvGrpSpPr>
          <p:cNvPr id="11" name="Group 10">
            <a:extLst>
              <a:ext uri="{FF2B5EF4-FFF2-40B4-BE49-F238E27FC236}">
                <a16:creationId xmlns:a16="http://schemas.microsoft.com/office/drawing/2014/main" id="{18D70ED1-3D63-DB76-FB5C-2C5EC57254D5}"/>
              </a:ext>
            </a:extLst>
          </p:cNvPr>
          <p:cNvGrpSpPr/>
          <p:nvPr/>
        </p:nvGrpSpPr>
        <p:grpSpPr>
          <a:xfrm>
            <a:off x="0" y="6329680"/>
            <a:ext cx="12192000" cy="356968"/>
            <a:chOff x="0" y="6329680"/>
            <a:chExt cx="12192000" cy="356968"/>
          </a:xfrm>
        </p:grpSpPr>
        <p:cxnSp>
          <p:nvCxnSpPr>
            <p:cNvPr id="12" name="Straight Connector 11">
              <a:extLst>
                <a:ext uri="{FF2B5EF4-FFF2-40B4-BE49-F238E27FC236}">
                  <a16:creationId xmlns:a16="http://schemas.microsoft.com/office/drawing/2014/main" id="{20E75191-BA55-F6E4-94A6-6B52188CE932}"/>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703AF7-3E5F-669A-4DA3-9333D3B6F9E5}"/>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7" name="TextBox 16">
              <a:extLst>
                <a:ext uri="{FF2B5EF4-FFF2-40B4-BE49-F238E27FC236}">
                  <a16:creationId xmlns:a16="http://schemas.microsoft.com/office/drawing/2014/main" id="{F6B94E93-D14E-C708-031E-F863C4E41A22}"/>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https://en.wikipedia.org/wiki/NumPy</a:t>
              </a:r>
              <a:endParaRPr lang="en-IN" sz="1200" dirty="0">
                <a:solidFill>
                  <a:srgbClr val="0000FF"/>
                </a:solidFill>
                <a:latin typeface="+mn-l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Classroom Activity </a:t>
            </a: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19: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Practicing NumPy</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4033637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err="1">
                <a:ln>
                  <a:noFill/>
                </a:ln>
                <a:solidFill>
                  <a:srgbClr val="002060"/>
                </a:solidFill>
                <a:effectLst/>
                <a:uLnTx/>
                <a:uFillTx/>
                <a:latin typeface="Arial" panose="020B0604020202020204" pitchFamily="34" charset="0"/>
                <a:cs typeface="Arial" panose="020B0604020202020204" pitchFamily="34" charset="0"/>
              </a:rPr>
              <a:t>Self_Practice</a:t>
            </a:r>
            <a:endPar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19 :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Implementing </a:t>
            </a:r>
            <a:r>
              <a:rPr kumimoji="0" lang="en-US" sz="1800" i="0" u="none" strike="noStrike" kern="1200" cap="none" spc="0" normalizeH="0" baseline="0" noProof="0" dirty="0" err="1">
                <a:ln>
                  <a:noFill/>
                </a:ln>
                <a:effectLst/>
                <a:uLnTx/>
                <a:uFillTx/>
                <a:latin typeface="Arial" panose="020B0604020202020204" pitchFamily="34" charset="0"/>
                <a:cs typeface="Arial" panose="020B0604020202020204" pitchFamily="34" charset="0"/>
              </a:rPr>
              <a:t>Numpy</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 Concepts in Python</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2997130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086" y="889735"/>
            <a:ext cx="3551767" cy="324021"/>
          </a:xfrm>
          <a:prstGeom prst="rect">
            <a:avLst/>
          </a:prstGeom>
        </p:spPr>
        <p:txBody>
          <a:bodyPr vert="horz" wrap="square" lIns="0" tIns="16087" rIns="0" bIns="0" rtlCol="0">
            <a:spAutoFit/>
          </a:bodyPr>
          <a:lstStyle/>
          <a:p>
            <a:pPr marL="16933">
              <a:spcBef>
                <a:spcPts val="127"/>
              </a:spcBef>
            </a:pPr>
            <a:r>
              <a:rPr sz="2000" b="1" spc="-7" dirty="0">
                <a:solidFill>
                  <a:srgbClr val="001F5F"/>
                </a:solidFill>
              </a:rPr>
              <a:t>What</a:t>
            </a:r>
            <a:r>
              <a:rPr sz="2000" b="1" spc="-20" dirty="0">
                <a:solidFill>
                  <a:srgbClr val="001F5F"/>
                </a:solidFill>
              </a:rPr>
              <a:t> </a:t>
            </a:r>
            <a:r>
              <a:rPr sz="2000" b="1" spc="-7" dirty="0">
                <a:solidFill>
                  <a:srgbClr val="001F5F"/>
                </a:solidFill>
              </a:rPr>
              <a:t>is</a:t>
            </a:r>
            <a:r>
              <a:rPr sz="2000" b="1" dirty="0">
                <a:solidFill>
                  <a:srgbClr val="001F5F"/>
                </a:solidFill>
              </a:rPr>
              <a:t> </a:t>
            </a:r>
            <a:r>
              <a:rPr sz="2000" b="1" spc="-7" dirty="0">
                <a:solidFill>
                  <a:srgbClr val="001F5F"/>
                </a:solidFill>
              </a:rPr>
              <a:t>Data</a:t>
            </a:r>
            <a:r>
              <a:rPr sz="2000" b="1" spc="-20" dirty="0">
                <a:solidFill>
                  <a:srgbClr val="001F5F"/>
                </a:solidFill>
              </a:rPr>
              <a:t> </a:t>
            </a:r>
            <a:r>
              <a:rPr sz="2000" b="1" spc="-7" dirty="0">
                <a:solidFill>
                  <a:srgbClr val="001F5F"/>
                </a:solidFill>
              </a:rPr>
              <a:t>Visualization?</a:t>
            </a:r>
            <a:endParaRPr sz="2000" dirty="0"/>
          </a:p>
        </p:txBody>
      </p:sp>
      <p:sp>
        <p:nvSpPr>
          <p:cNvPr id="8" name="object 8"/>
          <p:cNvSpPr txBox="1"/>
          <p:nvPr/>
        </p:nvSpPr>
        <p:spPr>
          <a:xfrm>
            <a:off x="271560" y="1368049"/>
            <a:ext cx="5414433" cy="1166387"/>
          </a:xfrm>
          <a:prstGeom prst="rect">
            <a:avLst/>
          </a:prstGeom>
        </p:spPr>
        <p:txBody>
          <a:bodyPr vert="horz" wrap="square" lIns="0" tIns="16933" rIns="0" bIns="0" rtlCol="0">
            <a:spAutoFit/>
          </a:bodyPr>
          <a:lstStyle/>
          <a:p>
            <a:pPr marL="16933" marR="6773">
              <a:spcBef>
                <a:spcPts val="133"/>
              </a:spcBef>
            </a:pPr>
            <a:r>
              <a:rPr sz="1800" spc="-7" dirty="0">
                <a:latin typeface="Arial MT"/>
                <a:cs typeface="Arial MT"/>
              </a:rPr>
              <a:t>Data</a:t>
            </a:r>
            <a:r>
              <a:rPr sz="1800" dirty="0">
                <a:latin typeface="Arial MT"/>
                <a:cs typeface="Arial MT"/>
              </a:rPr>
              <a:t> </a:t>
            </a:r>
            <a:r>
              <a:rPr sz="1800" spc="-7" dirty="0">
                <a:latin typeface="Arial MT"/>
                <a:cs typeface="Arial MT"/>
              </a:rPr>
              <a:t>visualization</a:t>
            </a:r>
            <a:r>
              <a:rPr sz="1800" dirty="0">
                <a:latin typeface="Arial MT"/>
                <a:cs typeface="Arial MT"/>
              </a:rPr>
              <a:t> </a:t>
            </a:r>
            <a:r>
              <a:rPr sz="1800" spc="-7" dirty="0">
                <a:latin typeface="Arial MT"/>
                <a:cs typeface="Arial MT"/>
              </a:rPr>
              <a:t>deals</a:t>
            </a:r>
            <a:r>
              <a:rPr sz="1800" dirty="0">
                <a:latin typeface="Arial MT"/>
                <a:cs typeface="Arial MT"/>
              </a:rPr>
              <a:t> </a:t>
            </a:r>
            <a:r>
              <a:rPr sz="1800" spc="-7" dirty="0">
                <a:latin typeface="Arial MT"/>
                <a:cs typeface="Arial MT"/>
              </a:rPr>
              <a:t>with</a:t>
            </a:r>
            <a:r>
              <a:rPr sz="1800" dirty="0">
                <a:latin typeface="Arial MT"/>
                <a:cs typeface="Arial MT"/>
              </a:rPr>
              <a:t> a</a:t>
            </a:r>
            <a:r>
              <a:rPr sz="1800" spc="520" dirty="0">
                <a:latin typeface="Arial MT"/>
                <a:cs typeface="Arial MT"/>
              </a:rPr>
              <a:t> </a:t>
            </a:r>
            <a:r>
              <a:rPr sz="1800" spc="-7" dirty="0">
                <a:latin typeface="Arial MT"/>
                <a:cs typeface="Arial MT"/>
              </a:rPr>
              <a:t>visual </a:t>
            </a:r>
            <a:r>
              <a:rPr sz="1800" dirty="0">
                <a:latin typeface="Arial MT"/>
                <a:cs typeface="Arial MT"/>
              </a:rPr>
              <a:t> </a:t>
            </a:r>
            <a:r>
              <a:rPr sz="1800" spc="-7" dirty="0">
                <a:latin typeface="Arial MT"/>
                <a:cs typeface="Arial MT"/>
              </a:rPr>
              <a:t>representation</a:t>
            </a:r>
            <a:r>
              <a:rPr sz="1800" spc="113" dirty="0">
                <a:latin typeface="Arial MT"/>
                <a:cs typeface="Arial MT"/>
              </a:rPr>
              <a:t> </a:t>
            </a:r>
            <a:r>
              <a:rPr sz="1800" spc="-13" dirty="0">
                <a:latin typeface="Arial MT"/>
                <a:cs typeface="Arial MT"/>
              </a:rPr>
              <a:t>of</a:t>
            </a:r>
            <a:r>
              <a:rPr sz="1800" spc="140" dirty="0">
                <a:latin typeface="Arial MT"/>
                <a:cs typeface="Arial MT"/>
              </a:rPr>
              <a:t> </a:t>
            </a:r>
            <a:r>
              <a:rPr sz="1800" spc="-7" dirty="0">
                <a:latin typeface="Arial MT"/>
                <a:cs typeface="Arial MT"/>
              </a:rPr>
              <a:t>data</a:t>
            </a:r>
            <a:r>
              <a:rPr sz="1800" spc="133" dirty="0">
                <a:latin typeface="Arial MT"/>
                <a:cs typeface="Arial MT"/>
              </a:rPr>
              <a:t> </a:t>
            </a:r>
            <a:r>
              <a:rPr sz="1800" spc="-7" dirty="0">
                <a:latin typeface="Arial MT"/>
                <a:cs typeface="Arial MT"/>
              </a:rPr>
              <a:t>and</a:t>
            </a:r>
            <a:r>
              <a:rPr sz="1800" spc="133" dirty="0">
                <a:latin typeface="Arial MT"/>
                <a:cs typeface="Arial MT"/>
              </a:rPr>
              <a:t> </a:t>
            </a:r>
            <a:r>
              <a:rPr sz="1800" spc="-13" dirty="0">
                <a:latin typeface="Arial MT"/>
                <a:cs typeface="Arial MT"/>
              </a:rPr>
              <a:t>is</a:t>
            </a:r>
            <a:r>
              <a:rPr sz="1800" spc="140" dirty="0">
                <a:latin typeface="Arial MT"/>
                <a:cs typeface="Arial MT"/>
              </a:rPr>
              <a:t> </a:t>
            </a:r>
            <a:r>
              <a:rPr sz="1800" spc="-13" dirty="0">
                <a:latin typeface="Arial MT"/>
                <a:cs typeface="Arial MT"/>
              </a:rPr>
              <a:t>part</a:t>
            </a:r>
            <a:r>
              <a:rPr sz="1800" spc="140" dirty="0">
                <a:latin typeface="Arial MT"/>
                <a:cs typeface="Arial MT"/>
              </a:rPr>
              <a:t> </a:t>
            </a:r>
            <a:r>
              <a:rPr sz="1800" spc="-13" dirty="0">
                <a:latin typeface="Arial MT"/>
                <a:cs typeface="Arial MT"/>
              </a:rPr>
              <a:t>of</a:t>
            </a:r>
            <a:r>
              <a:rPr sz="1800" spc="127" dirty="0">
                <a:latin typeface="Arial MT"/>
                <a:cs typeface="Arial MT"/>
              </a:rPr>
              <a:t> </a:t>
            </a:r>
            <a:r>
              <a:rPr sz="1800" spc="-7" dirty="0">
                <a:latin typeface="Arial MT"/>
                <a:cs typeface="Arial MT"/>
              </a:rPr>
              <a:t>data</a:t>
            </a:r>
            <a:r>
              <a:rPr sz="1800" spc="133" dirty="0">
                <a:latin typeface="Arial MT"/>
                <a:cs typeface="Arial MT"/>
              </a:rPr>
              <a:t> </a:t>
            </a:r>
            <a:r>
              <a:rPr sz="1800" spc="-7" dirty="0">
                <a:latin typeface="Arial MT"/>
                <a:cs typeface="Arial MT"/>
              </a:rPr>
              <a:t>analysis. </a:t>
            </a:r>
            <a:r>
              <a:rPr sz="1800" spc="-507" dirty="0">
                <a:latin typeface="Arial MT"/>
                <a:cs typeface="Arial MT"/>
              </a:rPr>
              <a:t> </a:t>
            </a:r>
            <a:r>
              <a:rPr sz="1800" dirty="0">
                <a:latin typeface="Arial MT"/>
                <a:cs typeface="Arial MT"/>
              </a:rPr>
              <a:t>It is the </a:t>
            </a:r>
            <a:r>
              <a:rPr sz="1800" spc="-13" dirty="0">
                <a:latin typeface="Arial MT"/>
                <a:cs typeface="Arial MT"/>
              </a:rPr>
              <a:t>process of </a:t>
            </a:r>
            <a:r>
              <a:rPr sz="1800" spc="-7" dirty="0">
                <a:latin typeface="Arial MT"/>
                <a:cs typeface="Arial MT"/>
              </a:rPr>
              <a:t>translating data into </a:t>
            </a:r>
            <a:r>
              <a:rPr sz="1800" dirty="0">
                <a:latin typeface="Arial MT"/>
                <a:cs typeface="Arial MT"/>
              </a:rPr>
              <a:t>a </a:t>
            </a:r>
            <a:r>
              <a:rPr sz="1800" spc="-7" dirty="0">
                <a:latin typeface="Arial MT"/>
                <a:cs typeface="Arial MT"/>
              </a:rPr>
              <a:t>chart, </a:t>
            </a:r>
            <a:r>
              <a:rPr sz="1800" dirty="0">
                <a:latin typeface="Arial MT"/>
                <a:cs typeface="Arial MT"/>
              </a:rPr>
              <a:t> graph,</a:t>
            </a:r>
            <a:r>
              <a:rPr sz="1800" spc="-53" dirty="0">
                <a:latin typeface="Arial MT"/>
                <a:cs typeface="Arial MT"/>
              </a:rPr>
              <a:t> </a:t>
            </a:r>
            <a:r>
              <a:rPr sz="1800" dirty="0">
                <a:latin typeface="Arial MT"/>
                <a:cs typeface="Arial MT"/>
              </a:rPr>
              <a:t>or</a:t>
            </a:r>
            <a:r>
              <a:rPr sz="1800" spc="-13" dirty="0">
                <a:latin typeface="Arial MT"/>
                <a:cs typeface="Arial MT"/>
              </a:rPr>
              <a:t> </a:t>
            </a:r>
            <a:r>
              <a:rPr sz="1800" dirty="0">
                <a:latin typeface="Arial MT"/>
                <a:cs typeface="Arial MT"/>
              </a:rPr>
              <a:t>other</a:t>
            </a:r>
            <a:r>
              <a:rPr sz="1800" spc="-40" dirty="0">
                <a:latin typeface="Arial MT"/>
                <a:cs typeface="Arial MT"/>
              </a:rPr>
              <a:t> </a:t>
            </a:r>
            <a:r>
              <a:rPr sz="1800" spc="-7" dirty="0">
                <a:latin typeface="Arial MT"/>
                <a:cs typeface="Arial MT"/>
              </a:rPr>
              <a:t>visual components.</a:t>
            </a:r>
            <a:endParaRPr sz="1800">
              <a:latin typeface="Arial MT"/>
              <a:cs typeface="Arial MT"/>
            </a:endParaRPr>
          </a:p>
        </p:txBody>
      </p:sp>
      <p:pic>
        <p:nvPicPr>
          <p:cNvPr id="9" name="object 9"/>
          <p:cNvPicPr/>
          <p:nvPr/>
        </p:nvPicPr>
        <p:blipFill>
          <a:blip r:embed="rId3" cstate="print"/>
          <a:stretch>
            <a:fillRect/>
          </a:stretch>
        </p:blipFill>
        <p:spPr>
          <a:xfrm>
            <a:off x="6572221" y="1682884"/>
            <a:ext cx="4773911" cy="2840477"/>
          </a:xfrm>
          <a:prstGeom prst="rect">
            <a:avLst/>
          </a:prstGeom>
        </p:spPr>
      </p:pic>
      <p:grpSp>
        <p:nvGrpSpPr>
          <p:cNvPr id="10" name="Group 9">
            <a:extLst>
              <a:ext uri="{FF2B5EF4-FFF2-40B4-BE49-F238E27FC236}">
                <a16:creationId xmlns:a16="http://schemas.microsoft.com/office/drawing/2014/main" id="{9AE6BB43-5B04-CFDC-E9A8-4C8786A93684}"/>
              </a:ext>
            </a:extLst>
          </p:cNvPr>
          <p:cNvGrpSpPr/>
          <p:nvPr/>
        </p:nvGrpSpPr>
        <p:grpSpPr>
          <a:xfrm>
            <a:off x="0" y="6329680"/>
            <a:ext cx="12192000" cy="356968"/>
            <a:chOff x="0" y="6329680"/>
            <a:chExt cx="12192000" cy="356968"/>
          </a:xfrm>
        </p:grpSpPr>
        <p:cxnSp>
          <p:nvCxnSpPr>
            <p:cNvPr id="11" name="Straight Connector 10">
              <a:extLst>
                <a:ext uri="{FF2B5EF4-FFF2-40B4-BE49-F238E27FC236}">
                  <a16:creationId xmlns:a16="http://schemas.microsoft.com/office/drawing/2014/main" id="{CB5CB958-AA8B-7451-CA24-DC647C328D55}"/>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FA34071-9891-DA94-6F0D-B915B70E129F}"/>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3" name="TextBox 12">
              <a:extLst>
                <a:ext uri="{FF2B5EF4-FFF2-40B4-BE49-F238E27FC236}">
                  <a16:creationId xmlns:a16="http://schemas.microsoft.com/office/drawing/2014/main" id="{A732B61E-B4BA-5A79-F8A5-C30E29D6DB8A}"/>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https://www.techfunnel.com/wp-content/uploads/2020/10/data-visualization.png</a:t>
              </a:r>
              <a:endParaRPr lang="en-IN" sz="1200" dirty="0">
                <a:solidFill>
                  <a:srgbClr val="0000FF"/>
                </a:solidFill>
                <a:latin typeface="+mn-l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8113" y="873422"/>
            <a:ext cx="7923953" cy="1424450"/>
          </a:xfrm>
          <a:prstGeom prst="rect">
            <a:avLst/>
          </a:prstGeom>
        </p:spPr>
        <p:txBody>
          <a:bodyPr vert="horz" wrap="square" lIns="0" tIns="16087" rIns="0" bIns="0" rtlCol="0">
            <a:spAutoFit/>
          </a:bodyPr>
          <a:lstStyle/>
          <a:p>
            <a:pPr marL="16933" algn="just">
              <a:spcBef>
                <a:spcPts val="127"/>
              </a:spcBef>
            </a:pPr>
            <a:r>
              <a:rPr sz="2133" b="1" spc="-7" dirty="0">
                <a:solidFill>
                  <a:srgbClr val="203062"/>
                </a:solidFill>
              </a:rPr>
              <a:t>Plotting</a:t>
            </a:r>
            <a:r>
              <a:rPr sz="2133" b="1" spc="13" dirty="0">
                <a:solidFill>
                  <a:srgbClr val="203062"/>
                </a:solidFill>
              </a:rPr>
              <a:t> </a:t>
            </a:r>
            <a:r>
              <a:rPr sz="2133" b="1" spc="-7" dirty="0">
                <a:solidFill>
                  <a:srgbClr val="203062"/>
                </a:solidFill>
              </a:rPr>
              <a:t>and</a:t>
            </a:r>
            <a:r>
              <a:rPr sz="2133" b="1" spc="-27" dirty="0">
                <a:solidFill>
                  <a:srgbClr val="203062"/>
                </a:solidFill>
              </a:rPr>
              <a:t> </a:t>
            </a:r>
            <a:r>
              <a:rPr sz="2133" b="1" spc="-7" dirty="0">
                <a:solidFill>
                  <a:srgbClr val="203062"/>
                </a:solidFill>
              </a:rPr>
              <a:t>Visualization</a:t>
            </a:r>
            <a:endParaRPr sz="2133" dirty="0"/>
          </a:p>
          <a:p>
            <a:pPr marL="16933" marR="6773" algn="just">
              <a:spcBef>
                <a:spcPts val="1680"/>
              </a:spcBef>
            </a:pPr>
            <a:r>
              <a:rPr dirty="0">
                <a:latin typeface="Arial MT"/>
                <a:cs typeface="Arial MT"/>
              </a:rPr>
              <a:t>Data</a:t>
            </a:r>
            <a:r>
              <a:rPr spc="-20" dirty="0">
                <a:latin typeface="Arial MT"/>
                <a:cs typeface="Arial MT"/>
              </a:rPr>
              <a:t> </a:t>
            </a:r>
            <a:r>
              <a:rPr spc="-7" dirty="0">
                <a:latin typeface="Arial MT"/>
                <a:cs typeface="Arial MT"/>
              </a:rPr>
              <a:t>visualization</a:t>
            </a:r>
            <a:r>
              <a:rPr spc="-47" dirty="0">
                <a:latin typeface="Arial MT"/>
                <a:cs typeface="Arial MT"/>
              </a:rPr>
              <a:t> </a:t>
            </a:r>
            <a:r>
              <a:rPr dirty="0">
                <a:latin typeface="Arial MT"/>
                <a:cs typeface="Arial MT"/>
              </a:rPr>
              <a:t>packages</a:t>
            </a:r>
            <a:r>
              <a:rPr spc="-47" dirty="0">
                <a:latin typeface="Arial MT"/>
                <a:cs typeface="Arial MT"/>
              </a:rPr>
              <a:t> </a:t>
            </a:r>
            <a:r>
              <a:rPr dirty="0">
                <a:latin typeface="Arial MT"/>
                <a:cs typeface="Arial MT"/>
              </a:rPr>
              <a:t>and</a:t>
            </a:r>
            <a:r>
              <a:rPr spc="-33" dirty="0">
                <a:latin typeface="Arial MT"/>
                <a:cs typeface="Arial MT"/>
              </a:rPr>
              <a:t> </a:t>
            </a:r>
            <a:r>
              <a:rPr dirty="0">
                <a:latin typeface="Arial MT"/>
                <a:cs typeface="Arial MT"/>
              </a:rPr>
              <a:t>tools</a:t>
            </a:r>
            <a:r>
              <a:rPr spc="-27" dirty="0">
                <a:latin typeface="Arial MT"/>
                <a:cs typeface="Arial MT"/>
              </a:rPr>
              <a:t> </a:t>
            </a:r>
            <a:r>
              <a:rPr dirty="0">
                <a:latin typeface="Arial MT"/>
                <a:cs typeface="Arial MT"/>
              </a:rPr>
              <a:t>are</a:t>
            </a:r>
            <a:r>
              <a:rPr spc="-27" dirty="0">
                <a:latin typeface="Arial MT"/>
                <a:cs typeface="Arial MT"/>
              </a:rPr>
              <a:t> </a:t>
            </a:r>
            <a:r>
              <a:rPr dirty="0">
                <a:latin typeface="Arial MT"/>
                <a:cs typeface="Arial MT"/>
              </a:rPr>
              <a:t>required</a:t>
            </a:r>
            <a:r>
              <a:rPr spc="-67" dirty="0">
                <a:latin typeface="Arial MT"/>
                <a:cs typeface="Arial MT"/>
              </a:rPr>
              <a:t> </a:t>
            </a:r>
            <a:r>
              <a:rPr dirty="0">
                <a:latin typeface="Arial MT"/>
                <a:cs typeface="Arial MT"/>
              </a:rPr>
              <a:t>to</a:t>
            </a:r>
            <a:r>
              <a:rPr spc="-20" dirty="0">
                <a:latin typeface="Arial MT"/>
                <a:cs typeface="Arial MT"/>
              </a:rPr>
              <a:t> </a:t>
            </a:r>
            <a:r>
              <a:rPr spc="-7" dirty="0">
                <a:latin typeface="Arial MT"/>
                <a:cs typeface="Arial MT"/>
              </a:rPr>
              <a:t>provide</a:t>
            </a:r>
            <a:r>
              <a:rPr spc="-20" dirty="0">
                <a:latin typeface="Arial MT"/>
                <a:cs typeface="Arial MT"/>
              </a:rPr>
              <a:t> </a:t>
            </a:r>
            <a:r>
              <a:rPr dirty="0">
                <a:latin typeface="Arial MT"/>
                <a:cs typeface="Arial MT"/>
              </a:rPr>
              <a:t>an</a:t>
            </a:r>
            <a:r>
              <a:rPr spc="-20" dirty="0">
                <a:latin typeface="Arial MT"/>
                <a:cs typeface="Arial MT"/>
              </a:rPr>
              <a:t> </a:t>
            </a:r>
            <a:r>
              <a:rPr dirty="0">
                <a:latin typeface="Arial MT"/>
                <a:cs typeface="Arial MT"/>
              </a:rPr>
              <a:t>accessible </a:t>
            </a:r>
            <a:r>
              <a:rPr spc="-507" dirty="0">
                <a:latin typeface="Arial MT"/>
                <a:cs typeface="Arial MT"/>
              </a:rPr>
              <a:t> </a:t>
            </a:r>
            <a:r>
              <a:rPr spc="-7" dirty="0">
                <a:latin typeface="Arial MT"/>
                <a:cs typeface="Arial MT"/>
              </a:rPr>
              <a:t>way </a:t>
            </a:r>
            <a:r>
              <a:rPr dirty="0">
                <a:latin typeface="Arial MT"/>
                <a:cs typeface="Arial MT"/>
              </a:rPr>
              <a:t>to </a:t>
            </a:r>
            <a:r>
              <a:rPr spc="-7" dirty="0">
                <a:latin typeface="Arial MT"/>
                <a:cs typeface="Arial MT"/>
              </a:rPr>
              <a:t>analyse massive </a:t>
            </a:r>
            <a:r>
              <a:rPr dirty="0">
                <a:latin typeface="Arial MT"/>
                <a:cs typeface="Arial MT"/>
              </a:rPr>
              <a:t>amounts of </a:t>
            </a:r>
            <a:r>
              <a:rPr spc="-7" dirty="0">
                <a:latin typeface="Arial MT"/>
                <a:cs typeface="Arial MT"/>
              </a:rPr>
              <a:t>information </a:t>
            </a:r>
            <a:r>
              <a:rPr dirty="0">
                <a:latin typeface="Arial MT"/>
                <a:cs typeface="Arial MT"/>
              </a:rPr>
              <a:t>and </a:t>
            </a:r>
            <a:r>
              <a:rPr spc="-7" dirty="0">
                <a:latin typeface="Arial MT"/>
                <a:cs typeface="Arial MT"/>
              </a:rPr>
              <a:t>understand </a:t>
            </a:r>
            <a:r>
              <a:rPr dirty="0">
                <a:latin typeface="Arial MT"/>
                <a:cs typeface="Arial MT"/>
              </a:rPr>
              <a:t>trends and </a:t>
            </a:r>
            <a:r>
              <a:rPr spc="-500" dirty="0">
                <a:latin typeface="Arial MT"/>
                <a:cs typeface="Arial MT"/>
              </a:rPr>
              <a:t> </a:t>
            </a:r>
            <a:r>
              <a:rPr spc="-7" dirty="0">
                <a:latin typeface="Arial MT"/>
                <a:cs typeface="Arial MT"/>
              </a:rPr>
              <a:t>patterns</a:t>
            </a:r>
            <a:r>
              <a:rPr spc="-67" dirty="0">
                <a:latin typeface="Arial MT"/>
                <a:cs typeface="Arial MT"/>
              </a:rPr>
              <a:t> </a:t>
            </a:r>
            <a:r>
              <a:rPr dirty="0">
                <a:latin typeface="Arial MT"/>
                <a:cs typeface="Arial MT"/>
              </a:rPr>
              <a:t>in</a:t>
            </a:r>
            <a:r>
              <a:rPr spc="-7" dirty="0">
                <a:latin typeface="Arial MT"/>
                <a:cs typeface="Arial MT"/>
              </a:rPr>
              <a:t> </a:t>
            </a:r>
            <a:r>
              <a:rPr dirty="0">
                <a:latin typeface="Arial MT"/>
                <a:cs typeface="Arial MT"/>
              </a:rPr>
              <a:t>data.</a:t>
            </a:r>
          </a:p>
        </p:txBody>
      </p:sp>
      <p:grpSp>
        <p:nvGrpSpPr>
          <p:cNvPr id="15" name="Group 14">
            <a:extLst>
              <a:ext uri="{FF2B5EF4-FFF2-40B4-BE49-F238E27FC236}">
                <a16:creationId xmlns:a16="http://schemas.microsoft.com/office/drawing/2014/main" id="{2ADB7A70-364F-E032-FA45-2B7A32C88CBB}"/>
              </a:ext>
            </a:extLst>
          </p:cNvPr>
          <p:cNvGrpSpPr/>
          <p:nvPr/>
        </p:nvGrpSpPr>
        <p:grpSpPr>
          <a:xfrm>
            <a:off x="2161162" y="2616742"/>
            <a:ext cx="7869677" cy="3073941"/>
            <a:chOff x="1196502" y="2509736"/>
            <a:chExt cx="7869677" cy="3073941"/>
          </a:xfrm>
        </p:grpSpPr>
        <p:pic>
          <p:nvPicPr>
            <p:cNvPr id="8" name="object 8"/>
            <p:cNvPicPr/>
            <p:nvPr/>
          </p:nvPicPr>
          <p:blipFill>
            <a:blip r:embed="rId3" cstate="print"/>
            <a:stretch>
              <a:fillRect/>
            </a:stretch>
          </p:blipFill>
          <p:spPr>
            <a:xfrm>
              <a:off x="1661170" y="3143915"/>
              <a:ext cx="2861988" cy="682905"/>
            </a:xfrm>
            <a:prstGeom prst="rect">
              <a:avLst/>
            </a:prstGeom>
          </p:spPr>
        </p:pic>
        <p:pic>
          <p:nvPicPr>
            <p:cNvPr id="9" name="object 9"/>
            <p:cNvPicPr/>
            <p:nvPr/>
          </p:nvPicPr>
          <p:blipFill>
            <a:blip r:embed="rId4" cstate="print"/>
            <a:stretch>
              <a:fillRect/>
            </a:stretch>
          </p:blipFill>
          <p:spPr>
            <a:xfrm>
              <a:off x="1662304" y="4216313"/>
              <a:ext cx="3220547" cy="777703"/>
            </a:xfrm>
            <a:prstGeom prst="rect">
              <a:avLst/>
            </a:prstGeom>
          </p:spPr>
        </p:pic>
        <p:pic>
          <p:nvPicPr>
            <p:cNvPr id="10" name="object 10"/>
            <p:cNvPicPr/>
            <p:nvPr/>
          </p:nvPicPr>
          <p:blipFill>
            <a:blip r:embed="rId5" cstate="print"/>
            <a:stretch>
              <a:fillRect/>
            </a:stretch>
          </p:blipFill>
          <p:spPr>
            <a:xfrm>
              <a:off x="5626549" y="3075032"/>
              <a:ext cx="2687983" cy="916304"/>
            </a:xfrm>
            <a:prstGeom prst="rect">
              <a:avLst/>
            </a:prstGeom>
          </p:spPr>
        </p:pic>
        <p:pic>
          <p:nvPicPr>
            <p:cNvPr id="11" name="object 11"/>
            <p:cNvPicPr/>
            <p:nvPr/>
          </p:nvPicPr>
          <p:blipFill>
            <a:blip r:embed="rId6" cstate="print"/>
            <a:stretch>
              <a:fillRect/>
            </a:stretch>
          </p:blipFill>
          <p:spPr>
            <a:xfrm>
              <a:off x="5596727" y="4191808"/>
              <a:ext cx="2933985" cy="686148"/>
            </a:xfrm>
            <a:prstGeom prst="rect">
              <a:avLst/>
            </a:prstGeom>
          </p:spPr>
        </p:pic>
        <p:sp>
          <p:nvSpPr>
            <p:cNvPr id="14" name="Rectangle 13">
              <a:extLst>
                <a:ext uri="{FF2B5EF4-FFF2-40B4-BE49-F238E27FC236}">
                  <a16:creationId xmlns:a16="http://schemas.microsoft.com/office/drawing/2014/main" id="{EC9089F9-C177-BD6A-F53C-E035EC63DA5C}"/>
                </a:ext>
              </a:extLst>
            </p:cNvPr>
            <p:cNvSpPr/>
            <p:nvPr/>
          </p:nvSpPr>
          <p:spPr>
            <a:xfrm>
              <a:off x="1196502" y="2509736"/>
              <a:ext cx="7869677" cy="3073941"/>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descr="A cartoon of a person holding a book next to a light bulb&#10;&#10;Description automatically generated">
            <a:extLst>
              <a:ext uri="{FF2B5EF4-FFF2-40B4-BE49-F238E27FC236}">
                <a16:creationId xmlns:a16="http://schemas.microsoft.com/office/drawing/2014/main" id="{139E6C65-6DBB-36BA-9896-45778D64B419}"/>
              </a:ext>
            </a:extLst>
          </p:cNvPr>
          <p:cNvPicPr>
            <a:picLocks noChangeAspect="1"/>
          </p:cNvPicPr>
          <p:nvPr/>
        </p:nvPicPr>
        <p:blipFill rotWithShape="1">
          <a:blip r:embed="rId3">
            <a:extLst>
              <a:ext uri="{28A0092B-C50C-407E-A947-70E740481C1C}">
                <a14:useLocalDpi xmlns:a14="http://schemas.microsoft.com/office/drawing/2010/main" val="0"/>
              </a:ext>
            </a:extLst>
          </a:blip>
          <a:srcRect b="2132"/>
          <a:stretch/>
        </p:blipFill>
        <p:spPr>
          <a:xfrm>
            <a:off x="6901545" y="1727200"/>
            <a:ext cx="4516559" cy="4424843"/>
          </a:xfrm>
          <a:prstGeom prst="rect">
            <a:avLst/>
          </a:prstGeom>
        </p:spPr>
      </p:pic>
      <p:cxnSp>
        <p:nvCxnSpPr>
          <p:cNvPr id="3" name="Straight Connector 2">
            <a:extLst>
              <a:ext uri="{FF2B5EF4-FFF2-40B4-BE49-F238E27FC236}">
                <a16:creationId xmlns:a16="http://schemas.microsoft.com/office/drawing/2014/main" id="{847518E5-935D-D873-6D6A-D7E84E5BCA4C}"/>
              </a:ext>
            </a:extLst>
          </p:cNvPr>
          <p:cNvCxnSpPr>
            <a:cxnSpLocks/>
          </p:cNvCxnSpPr>
          <p:nvPr/>
        </p:nvCxnSpPr>
        <p:spPr>
          <a:xfrm>
            <a:off x="7234178" y="6146923"/>
            <a:ext cx="49578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45620C-1F43-3B0B-6989-7DE371350607}"/>
              </a:ext>
            </a:extLst>
          </p:cNvPr>
          <p:cNvSpPr txBox="1"/>
          <p:nvPr/>
        </p:nvSpPr>
        <p:spPr>
          <a:xfrm>
            <a:off x="207520" y="1722275"/>
            <a:ext cx="5888480" cy="2441694"/>
          </a:xfrm>
          <a:prstGeom prst="rect">
            <a:avLst/>
          </a:prstGeom>
          <a:noFill/>
        </p:spPr>
        <p:txBody>
          <a:bodyPr wrap="square">
            <a:spAutoFit/>
          </a:bodyPr>
          <a:lstStyle/>
          <a:p>
            <a:pPr marL="246888" indent="-246888">
              <a:spcAft>
                <a:spcPts val="800"/>
              </a:spcAft>
              <a:buClr>
                <a:srgbClr val="203062"/>
              </a:buClr>
              <a:buFont typeface="Arial" panose="020B0604020202020204" pitchFamily="34" charset="0"/>
              <a:buChar char="•"/>
              <a:tabLst>
                <a:tab pos="325112" algn="l"/>
                <a:tab pos="325959" algn="l"/>
              </a:tabLst>
            </a:pPr>
            <a:r>
              <a:rPr lang="en-US" sz="1800" dirty="0"/>
              <a:t>Retrieve data from multiple sources</a:t>
            </a:r>
          </a:p>
          <a:p>
            <a:pPr marL="246888" indent="-246888">
              <a:spcAft>
                <a:spcPts val="800"/>
              </a:spcAft>
              <a:buClr>
                <a:srgbClr val="203062"/>
              </a:buClr>
              <a:buFont typeface="Arial" panose="020B0604020202020204" pitchFamily="34" charset="0"/>
              <a:buChar char="•"/>
              <a:tabLst>
                <a:tab pos="321725" algn="l"/>
                <a:tab pos="322572" algn="l"/>
              </a:tabLst>
            </a:pPr>
            <a:r>
              <a:rPr lang="en-US" sz="1800" dirty="0"/>
              <a:t>Perform Exploratory Data Analysis</a:t>
            </a:r>
          </a:p>
          <a:p>
            <a:pPr marL="246888" indent="-246888">
              <a:spcBef>
                <a:spcPts val="7"/>
              </a:spcBef>
              <a:spcAft>
                <a:spcPts val="800"/>
              </a:spcAft>
              <a:buClr>
                <a:srgbClr val="203062"/>
              </a:buClr>
              <a:buFont typeface="Arial" panose="020B0604020202020204" pitchFamily="34" charset="0"/>
              <a:buChar char="•"/>
              <a:tabLst>
                <a:tab pos="321725" algn="l"/>
                <a:tab pos="322572" algn="l"/>
              </a:tabLst>
            </a:pPr>
            <a:r>
              <a:rPr lang="en-US" sz="1800" dirty="0"/>
              <a:t>Handle categorical and ordinal features</a:t>
            </a:r>
          </a:p>
          <a:p>
            <a:pPr marL="246888" marR="6773" indent="-246888">
              <a:spcAft>
                <a:spcPts val="800"/>
              </a:spcAft>
              <a:buClr>
                <a:srgbClr val="203062"/>
              </a:buClr>
              <a:buFont typeface="Arial" panose="020B0604020202020204" pitchFamily="34" charset="0"/>
              <a:buChar char="•"/>
              <a:tabLst>
                <a:tab pos="321725" algn="l"/>
                <a:tab pos="322572" algn="l"/>
              </a:tabLst>
            </a:pPr>
            <a:r>
              <a:rPr lang="en-US" sz="1800" dirty="0"/>
              <a:t>Will get a practical exposure two data  analysis tools like </a:t>
            </a:r>
            <a:r>
              <a:rPr lang="en-US" sz="1800" dirty="0" err="1"/>
              <a:t>numPy</a:t>
            </a:r>
            <a:r>
              <a:rPr lang="en-US" sz="1800" dirty="0"/>
              <a:t>, Matplotlib and  Pandas.</a:t>
            </a:r>
          </a:p>
          <a:p>
            <a:pPr marL="246888" marR="519840" indent="-246888">
              <a:spcAft>
                <a:spcPts val="800"/>
              </a:spcAft>
              <a:buClr>
                <a:srgbClr val="203062"/>
              </a:buClr>
              <a:buFont typeface="Arial" panose="020B0604020202020204" pitchFamily="34" charset="0"/>
              <a:buChar char="•"/>
              <a:tabLst>
                <a:tab pos="321725" algn="l"/>
                <a:tab pos="322572" algn="l"/>
              </a:tabLst>
            </a:pPr>
            <a:r>
              <a:rPr lang="en-US" sz="1800" dirty="0"/>
              <a:t>We'll get practical explosion on web  scrapping by Python</a:t>
            </a:r>
          </a:p>
        </p:txBody>
      </p:sp>
      <p:sp>
        <p:nvSpPr>
          <p:cNvPr id="4" name="Google Shape;61;g5fab984687_2_0">
            <a:extLst>
              <a:ext uri="{FF2B5EF4-FFF2-40B4-BE49-F238E27FC236}">
                <a16:creationId xmlns:a16="http://schemas.microsoft.com/office/drawing/2014/main" id="{59523664-8760-8317-386E-787A433FFBCF}"/>
              </a:ext>
            </a:extLst>
          </p:cNvPr>
          <p:cNvSpPr txBox="1">
            <a:spLocks/>
          </p:cNvSpPr>
          <p:nvPr/>
        </p:nvSpPr>
        <p:spPr>
          <a:xfrm>
            <a:off x="200180" y="819504"/>
            <a:ext cx="4434675" cy="464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buSzPts val="2800"/>
            </a:pPr>
            <a:r>
              <a:rPr lang="en-IN" sz="2000" b="1" dirty="0">
                <a:solidFill>
                  <a:srgbClr val="213163"/>
                </a:solidFill>
              </a:rPr>
              <a:t>Learning Objectives</a:t>
            </a:r>
            <a:endParaRPr lang="en-IN" sz="2000" dirty="0"/>
          </a:p>
        </p:txBody>
      </p:sp>
      <p:sp>
        <p:nvSpPr>
          <p:cNvPr id="5" name="Google Shape;62;g5fab984687_2_0">
            <a:extLst>
              <a:ext uri="{FF2B5EF4-FFF2-40B4-BE49-F238E27FC236}">
                <a16:creationId xmlns:a16="http://schemas.microsoft.com/office/drawing/2014/main" id="{E1B78BC6-FABB-F625-377B-01792E5477DB}"/>
              </a:ext>
            </a:extLst>
          </p:cNvPr>
          <p:cNvSpPr txBox="1">
            <a:spLocks/>
          </p:cNvSpPr>
          <p:nvPr/>
        </p:nvSpPr>
        <p:spPr>
          <a:xfrm>
            <a:off x="217977" y="1298647"/>
            <a:ext cx="4426606" cy="4643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b="1" dirty="0"/>
              <a:t>You will learn in this lesson:</a:t>
            </a:r>
          </a:p>
          <a:p>
            <a:endParaRPr lang="en-US" sz="1800" b="1" dirty="0"/>
          </a:p>
        </p:txBody>
      </p:sp>
    </p:spTree>
    <p:extLst>
      <p:ext uri="{BB962C8B-B14F-4D97-AF65-F5344CB8AC3E}">
        <p14:creationId xmlns:p14="http://schemas.microsoft.com/office/powerpoint/2010/main" val="42289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0145" y="859198"/>
            <a:ext cx="9905153" cy="344475"/>
          </a:xfrm>
          <a:prstGeom prst="rect">
            <a:avLst/>
          </a:prstGeom>
        </p:spPr>
        <p:txBody>
          <a:bodyPr vert="horz" wrap="square" lIns="0" tIns="16087" rIns="0" bIns="0" rtlCol="0">
            <a:spAutoFit/>
          </a:bodyPr>
          <a:lstStyle/>
          <a:p>
            <a:pPr marL="17780">
              <a:spcBef>
                <a:spcPts val="127"/>
              </a:spcBef>
            </a:pPr>
            <a:r>
              <a:rPr sz="2133" b="1" spc="-7" dirty="0">
                <a:solidFill>
                  <a:srgbClr val="001F5F"/>
                </a:solidFill>
              </a:rPr>
              <a:t>Matplotlib</a:t>
            </a:r>
            <a:endParaRPr sz="2133" dirty="0"/>
          </a:p>
        </p:txBody>
      </p:sp>
      <p:grpSp>
        <p:nvGrpSpPr>
          <p:cNvPr id="8" name="object 8"/>
          <p:cNvGrpSpPr/>
          <p:nvPr/>
        </p:nvGrpSpPr>
        <p:grpSpPr>
          <a:xfrm>
            <a:off x="2973155" y="2879682"/>
            <a:ext cx="6248400" cy="2003213"/>
            <a:chOff x="2229866" y="2159761"/>
            <a:chExt cx="4686300" cy="1502410"/>
          </a:xfrm>
        </p:grpSpPr>
        <p:pic>
          <p:nvPicPr>
            <p:cNvPr id="9" name="object 9"/>
            <p:cNvPicPr/>
            <p:nvPr/>
          </p:nvPicPr>
          <p:blipFill>
            <a:blip r:embed="rId3" cstate="print"/>
            <a:stretch>
              <a:fillRect/>
            </a:stretch>
          </p:blipFill>
          <p:spPr>
            <a:xfrm>
              <a:off x="2532888" y="2426207"/>
              <a:ext cx="3970902" cy="967739"/>
            </a:xfrm>
            <a:prstGeom prst="rect">
              <a:avLst/>
            </a:prstGeom>
          </p:spPr>
        </p:pic>
        <p:sp>
          <p:nvSpPr>
            <p:cNvPr id="10" name="object 10"/>
            <p:cNvSpPr/>
            <p:nvPr/>
          </p:nvSpPr>
          <p:spPr>
            <a:xfrm>
              <a:off x="2242566" y="2172461"/>
              <a:ext cx="4660900" cy="1477010"/>
            </a:xfrm>
            <a:custGeom>
              <a:avLst/>
              <a:gdLst/>
              <a:ahLst/>
              <a:cxnLst/>
              <a:rect l="l" t="t" r="r" b="b"/>
              <a:pathLst>
                <a:path w="4660900" h="1477010">
                  <a:moveTo>
                    <a:pt x="0" y="1476756"/>
                  </a:moveTo>
                  <a:lnTo>
                    <a:pt x="4660391" y="1476756"/>
                  </a:lnTo>
                  <a:lnTo>
                    <a:pt x="4660391" y="0"/>
                  </a:lnTo>
                  <a:lnTo>
                    <a:pt x="0" y="0"/>
                  </a:lnTo>
                  <a:lnTo>
                    <a:pt x="0" y="1476756"/>
                  </a:lnTo>
                  <a:close/>
                </a:path>
              </a:pathLst>
            </a:custGeom>
            <a:ln w="25400">
              <a:solidFill>
                <a:srgbClr val="585858"/>
              </a:solidFill>
            </a:ln>
          </p:spPr>
          <p:txBody>
            <a:bodyPr wrap="square" lIns="0" tIns="0" rIns="0" bIns="0" rtlCol="0"/>
            <a:lstStyle/>
            <a:p>
              <a:endParaRPr sz="2489"/>
            </a:p>
          </p:txBody>
        </p:sp>
      </p:grpSp>
      <p:sp>
        <p:nvSpPr>
          <p:cNvPr id="14" name="TextBox 13">
            <a:extLst>
              <a:ext uri="{FF2B5EF4-FFF2-40B4-BE49-F238E27FC236}">
                <a16:creationId xmlns:a16="http://schemas.microsoft.com/office/drawing/2014/main" id="{121722B5-3E14-CBB2-A89C-DD52CFF24FDE}"/>
              </a:ext>
            </a:extLst>
          </p:cNvPr>
          <p:cNvSpPr txBox="1"/>
          <p:nvPr/>
        </p:nvSpPr>
        <p:spPr>
          <a:xfrm>
            <a:off x="197792" y="1341922"/>
            <a:ext cx="11994208" cy="646331"/>
          </a:xfrm>
          <a:prstGeom prst="rect">
            <a:avLst/>
          </a:prstGeom>
          <a:noFill/>
        </p:spPr>
        <p:txBody>
          <a:bodyPr wrap="square">
            <a:spAutoFit/>
          </a:bodyPr>
          <a:lstStyle/>
          <a:p>
            <a:pPr>
              <a:spcBef>
                <a:spcPts val="1760"/>
              </a:spcBef>
            </a:pPr>
            <a:r>
              <a:rPr lang="en-US" sz="1800" dirty="0">
                <a:latin typeface="Arial MT"/>
                <a:cs typeface="Arial MT"/>
              </a:rPr>
              <a:t>Matplotlib</a:t>
            </a:r>
            <a:r>
              <a:rPr lang="en-US" sz="1800" spc="-67" dirty="0">
                <a:latin typeface="Arial MT"/>
                <a:cs typeface="Arial MT"/>
              </a:rPr>
              <a:t> </a:t>
            </a:r>
            <a:r>
              <a:rPr lang="en-US" sz="1800" dirty="0">
                <a:latin typeface="Arial MT"/>
                <a:cs typeface="Arial MT"/>
              </a:rPr>
              <a:t>is one</a:t>
            </a:r>
            <a:r>
              <a:rPr lang="en-US" sz="1800" spc="-40" dirty="0">
                <a:latin typeface="Arial MT"/>
                <a:cs typeface="Arial MT"/>
              </a:rPr>
              <a:t> </a:t>
            </a:r>
            <a:r>
              <a:rPr lang="en-US" sz="1800" dirty="0">
                <a:latin typeface="Arial MT"/>
                <a:cs typeface="Arial MT"/>
              </a:rPr>
              <a:t>of</a:t>
            </a:r>
            <a:r>
              <a:rPr lang="en-US" sz="1800" spc="-7" dirty="0">
                <a:latin typeface="Arial MT"/>
                <a:cs typeface="Arial MT"/>
              </a:rPr>
              <a:t> </a:t>
            </a:r>
            <a:r>
              <a:rPr lang="en-US" sz="1800" dirty="0">
                <a:latin typeface="Arial MT"/>
                <a:cs typeface="Arial MT"/>
              </a:rPr>
              <a:t>the</a:t>
            </a:r>
            <a:r>
              <a:rPr lang="en-US" sz="1800" spc="-27" dirty="0">
                <a:latin typeface="Arial MT"/>
                <a:cs typeface="Arial MT"/>
              </a:rPr>
              <a:t> </a:t>
            </a:r>
            <a:r>
              <a:rPr lang="en-US" sz="1800" dirty="0">
                <a:latin typeface="Arial MT"/>
                <a:cs typeface="Arial MT"/>
              </a:rPr>
              <a:t>most</a:t>
            </a:r>
            <a:r>
              <a:rPr lang="en-US" sz="1800" spc="-27" dirty="0">
                <a:latin typeface="Arial MT"/>
                <a:cs typeface="Arial MT"/>
              </a:rPr>
              <a:t> </a:t>
            </a:r>
            <a:r>
              <a:rPr lang="en-US" sz="1800" dirty="0">
                <a:latin typeface="Arial MT"/>
                <a:cs typeface="Arial MT"/>
              </a:rPr>
              <a:t>popular</a:t>
            </a:r>
            <a:r>
              <a:rPr lang="en-US" sz="1800" spc="-60" dirty="0">
                <a:latin typeface="Arial MT"/>
                <a:cs typeface="Arial MT"/>
              </a:rPr>
              <a:t> </a:t>
            </a:r>
            <a:r>
              <a:rPr lang="en-US" sz="1800" spc="-7" dirty="0">
                <a:latin typeface="Arial MT"/>
                <a:cs typeface="Arial MT"/>
              </a:rPr>
              <a:t>Python</a:t>
            </a:r>
            <a:r>
              <a:rPr lang="en-US" sz="1800" spc="-20" dirty="0">
                <a:latin typeface="Arial MT"/>
                <a:cs typeface="Arial MT"/>
              </a:rPr>
              <a:t> </a:t>
            </a:r>
            <a:r>
              <a:rPr lang="en-US" sz="1800" dirty="0">
                <a:latin typeface="Arial MT"/>
                <a:cs typeface="Arial MT"/>
              </a:rPr>
              <a:t>packages</a:t>
            </a:r>
            <a:r>
              <a:rPr lang="en-US" sz="1800" spc="-47" dirty="0">
                <a:latin typeface="Arial MT"/>
                <a:cs typeface="Arial MT"/>
              </a:rPr>
              <a:t> </a:t>
            </a:r>
            <a:r>
              <a:rPr lang="en-US" sz="1800" dirty="0">
                <a:latin typeface="Arial MT"/>
                <a:cs typeface="Arial MT"/>
              </a:rPr>
              <a:t>used</a:t>
            </a:r>
            <a:r>
              <a:rPr lang="en-US" sz="1800" spc="-53" dirty="0">
                <a:latin typeface="Arial MT"/>
                <a:cs typeface="Arial MT"/>
              </a:rPr>
              <a:t> </a:t>
            </a:r>
            <a:r>
              <a:rPr lang="en-US" sz="1800" dirty="0">
                <a:latin typeface="Arial MT"/>
                <a:cs typeface="Arial MT"/>
              </a:rPr>
              <a:t>for</a:t>
            </a:r>
            <a:r>
              <a:rPr lang="en-US" sz="1800" spc="-7" dirty="0">
                <a:latin typeface="Arial MT"/>
                <a:cs typeface="Arial MT"/>
              </a:rPr>
              <a:t> </a:t>
            </a:r>
            <a:r>
              <a:rPr lang="en-US" sz="1800" dirty="0">
                <a:latin typeface="Arial MT"/>
                <a:cs typeface="Arial MT"/>
              </a:rPr>
              <a:t>data</a:t>
            </a:r>
            <a:r>
              <a:rPr lang="en-US" sz="1800" spc="-40" dirty="0">
                <a:latin typeface="Arial MT"/>
                <a:cs typeface="Arial MT"/>
              </a:rPr>
              <a:t> </a:t>
            </a:r>
            <a:r>
              <a:rPr lang="en-US" sz="1800" spc="-7" dirty="0">
                <a:latin typeface="Arial MT"/>
                <a:cs typeface="Arial MT"/>
              </a:rPr>
              <a:t>visualization.</a:t>
            </a:r>
            <a:r>
              <a:rPr lang="en-US" sz="1800" spc="-60" dirty="0">
                <a:latin typeface="Arial MT"/>
                <a:cs typeface="Arial MT"/>
              </a:rPr>
              <a:t> </a:t>
            </a:r>
            <a:r>
              <a:rPr lang="en-US" sz="1800" dirty="0">
                <a:latin typeface="Arial MT"/>
                <a:cs typeface="Arial MT"/>
              </a:rPr>
              <a:t>It</a:t>
            </a:r>
            <a:r>
              <a:rPr lang="en-US" sz="1800" spc="-13" dirty="0">
                <a:latin typeface="Arial MT"/>
                <a:cs typeface="Arial MT"/>
              </a:rPr>
              <a:t> </a:t>
            </a:r>
            <a:r>
              <a:rPr lang="en-US" sz="1800" dirty="0">
                <a:latin typeface="Arial MT"/>
                <a:cs typeface="Arial MT"/>
              </a:rPr>
              <a:t>is</a:t>
            </a:r>
            <a:r>
              <a:rPr lang="en-US" sz="1800" spc="7" dirty="0">
                <a:latin typeface="Arial MT"/>
                <a:cs typeface="Arial MT"/>
              </a:rPr>
              <a:t> </a:t>
            </a:r>
            <a:r>
              <a:rPr lang="en-US" sz="1800" dirty="0">
                <a:latin typeface="Arial MT"/>
                <a:cs typeface="Arial MT"/>
              </a:rPr>
              <a:t>a</a:t>
            </a:r>
            <a:r>
              <a:rPr lang="en-US" sz="1800" spc="-20" dirty="0">
                <a:latin typeface="Arial MT"/>
                <a:cs typeface="Arial MT"/>
              </a:rPr>
              <a:t> </a:t>
            </a:r>
            <a:r>
              <a:rPr lang="en-US" sz="1800" spc="7" dirty="0">
                <a:latin typeface="Arial MT"/>
                <a:cs typeface="Arial MT"/>
              </a:rPr>
              <a:t>cross-</a:t>
            </a:r>
            <a:endParaRPr lang="en-US" sz="1800" dirty="0">
              <a:latin typeface="Arial MT"/>
              <a:cs typeface="Arial MT"/>
            </a:endParaRPr>
          </a:p>
          <a:p>
            <a:r>
              <a:rPr lang="en-US" sz="1800" spc="-7" dirty="0">
                <a:latin typeface="Arial MT"/>
                <a:cs typeface="Arial MT"/>
              </a:rPr>
              <a:t>platform</a:t>
            </a:r>
            <a:r>
              <a:rPr lang="en-US" sz="1800" spc="-67" dirty="0">
                <a:latin typeface="Arial MT"/>
                <a:cs typeface="Arial MT"/>
              </a:rPr>
              <a:t> </a:t>
            </a:r>
            <a:r>
              <a:rPr lang="en-US" sz="1800" dirty="0">
                <a:latin typeface="Arial MT"/>
                <a:cs typeface="Arial MT"/>
              </a:rPr>
              <a:t>library</a:t>
            </a:r>
            <a:r>
              <a:rPr lang="en-US" sz="1800" spc="-33" dirty="0">
                <a:latin typeface="Arial MT"/>
                <a:cs typeface="Arial MT"/>
              </a:rPr>
              <a:t> </a:t>
            </a:r>
            <a:r>
              <a:rPr lang="en-US" sz="1800" dirty="0">
                <a:latin typeface="Arial MT"/>
                <a:cs typeface="Arial MT"/>
              </a:rPr>
              <a:t>for</a:t>
            </a:r>
            <a:r>
              <a:rPr lang="en-US" sz="1800" spc="-40" dirty="0">
                <a:latin typeface="Arial MT"/>
                <a:cs typeface="Arial MT"/>
              </a:rPr>
              <a:t> </a:t>
            </a:r>
            <a:r>
              <a:rPr lang="en-US" sz="1800" dirty="0">
                <a:latin typeface="Arial MT"/>
                <a:cs typeface="Arial MT"/>
              </a:rPr>
              <a:t>making</a:t>
            </a:r>
            <a:r>
              <a:rPr lang="en-US" sz="1800" spc="-33" dirty="0">
                <a:latin typeface="Arial MT"/>
                <a:cs typeface="Arial MT"/>
              </a:rPr>
              <a:t> </a:t>
            </a:r>
            <a:r>
              <a:rPr lang="en-US" sz="1800" dirty="0">
                <a:latin typeface="Arial MT"/>
                <a:cs typeface="Arial MT"/>
              </a:rPr>
              <a:t>2D</a:t>
            </a:r>
            <a:r>
              <a:rPr lang="en-US" sz="1800" spc="-13" dirty="0">
                <a:latin typeface="Arial MT"/>
                <a:cs typeface="Arial MT"/>
              </a:rPr>
              <a:t> </a:t>
            </a:r>
            <a:r>
              <a:rPr lang="en-US" sz="1800" dirty="0">
                <a:latin typeface="Arial MT"/>
                <a:cs typeface="Arial MT"/>
              </a:rPr>
              <a:t>plots</a:t>
            </a:r>
            <a:r>
              <a:rPr lang="en-US" sz="1800" spc="-40" dirty="0">
                <a:latin typeface="Arial MT"/>
                <a:cs typeface="Arial MT"/>
              </a:rPr>
              <a:t> </a:t>
            </a:r>
            <a:r>
              <a:rPr lang="en-US" sz="1800" dirty="0">
                <a:latin typeface="Arial MT"/>
                <a:cs typeface="Arial MT"/>
              </a:rPr>
              <a:t>from</a:t>
            </a:r>
            <a:r>
              <a:rPr lang="en-US" sz="1800" spc="-33" dirty="0">
                <a:latin typeface="Arial MT"/>
                <a:cs typeface="Arial MT"/>
              </a:rPr>
              <a:t> </a:t>
            </a:r>
            <a:r>
              <a:rPr lang="en-US" sz="1800" dirty="0">
                <a:latin typeface="Arial MT"/>
                <a:cs typeface="Arial MT"/>
              </a:rPr>
              <a:t>data</a:t>
            </a:r>
            <a:r>
              <a:rPr lang="en-US" sz="1800" spc="-53" dirty="0">
                <a:latin typeface="Arial MT"/>
                <a:cs typeface="Arial MT"/>
              </a:rPr>
              <a:t> </a:t>
            </a:r>
            <a:r>
              <a:rPr lang="en-US" sz="1800" dirty="0">
                <a:latin typeface="Arial MT"/>
                <a:cs typeface="Arial MT"/>
              </a:rPr>
              <a:t>in</a:t>
            </a:r>
            <a:r>
              <a:rPr lang="en-US" sz="1800" spc="-13" dirty="0">
                <a:latin typeface="Arial MT"/>
                <a:cs typeface="Arial MT"/>
              </a:rPr>
              <a:t> </a:t>
            </a:r>
            <a:r>
              <a:rPr lang="en-US" sz="1800" spc="-7" dirty="0">
                <a:latin typeface="Arial MT"/>
                <a:cs typeface="Arial MT"/>
              </a:rPr>
              <a:t>arrays.</a:t>
            </a:r>
            <a:endParaRPr lang="en-US" sz="1800" dirty="0">
              <a:latin typeface="Arial MT"/>
              <a:cs typeface="Arial M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Classroom Activity </a:t>
            </a: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20: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Practicing Matplotlib</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202905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err="1">
                <a:ln>
                  <a:noFill/>
                </a:ln>
                <a:solidFill>
                  <a:srgbClr val="002060"/>
                </a:solidFill>
                <a:effectLst/>
                <a:uLnTx/>
                <a:uFillTx/>
                <a:latin typeface="Arial" panose="020B0604020202020204" pitchFamily="34" charset="0"/>
                <a:cs typeface="Arial" panose="020B0604020202020204" pitchFamily="34" charset="0"/>
              </a:rPr>
              <a:t>Self_Practice</a:t>
            </a:r>
            <a:endPar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748923"/>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20: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Implementing Matplotlib Concepts in Python</a:t>
            </a:r>
          </a:p>
          <a:p>
            <a:pPr marL="0" indent="0" defTabSz="914400">
              <a:spcBef>
                <a:spcPts val="0"/>
              </a:spcBef>
              <a:spcAft>
                <a:spcPts val="800"/>
              </a:spcAft>
              <a:buNone/>
              <a:defRPr/>
            </a:pPr>
            <a:endPar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2534800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0145" y="859198"/>
            <a:ext cx="10325945" cy="344475"/>
          </a:xfrm>
          <a:prstGeom prst="rect">
            <a:avLst/>
          </a:prstGeom>
        </p:spPr>
        <p:txBody>
          <a:bodyPr vert="horz" wrap="square" lIns="0" tIns="16087" rIns="0" bIns="0" rtlCol="0">
            <a:spAutoFit/>
          </a:bodyPr>
          <a:lstStyle/>
          <a:p>
            <a:pPr marL="17780">
              <a:spcBef>
                <a:spcPts val="127"/>
              </a:spcBef>
            </a:pPr>
            <a:r>
              <a:rPr sz="2133" b="1" spc="-7" dirty="0">
                <a:solidFill>
                  <a:srgbClr val="001F5F"/>
                </a:solidFill>
              </a:rPr>
              <a:t>Seaborn</a:t>
            </a:r>
            <a:endParaRPr sz="2133" dirty="0"/>
          </a:p>
        </p:txBody>
      </p:sp>
      <p:grpSp>
        <p:nvGrpSpPr>
          <p:cNvPr id="8" name="object 8"/>
          <p:cNvGrpSpPr/>
          <p:nvPr/>
        </p:nvGrpSpPr>
        <p:grpSpPr>
          <a:xfrm>
            <a:off x="2973155" y="2879682"/>
            <a:ext cx="6248400" cy="2003213"/>
            <a:chOff x="2229866" y="2159761"/>
            <a:chExt cx="4686300" cy="1502410"/>
          </a:xfrm>
        </p:grpSpPr>
        <p:sp>
          <p:nvSpPr>
            <p:cNvPr id="9" name="object 9"/>
            <p:cNvSpPr/>
            <p:nvPr/>
          </p:nvSpPr>
          <p:spPr>
            <a:xfrm>
              <a:off x="2242566" y="2172461"/>
              <a:ext cx="4660900" cy="1477010"/>
            </a:xfrm>
            <a:custGeom>
              <a:avLst/>
              <a:gdLst/>
              <a:ahLst/>
              <a:cxnLst/>
              <a:rect l="l" t="t" r="r" b="b"/>
              <a:pathLst>
                <a:path w="4660900" h="1477010">
                  <a:moveTo>
                    <a:pt x="0" y="1476756"/>
                  </a:moveTo>
                  <a:lnTo>
                    <a:pt x="4660391" y="1476756"/>
                  </a:lnTo>
                  <a:lnTo>
                    <a:pt x="4660391" y="0"/>
                  </a:lnTo>
                  <a:lnTo>
                    <a:pt x="0" y="0"/>
                  </a:lnTo>
                  <a:lnTo>
                    <a:pt x="0" y="1476756"/>
                  </a:lnTo>
                  <a:close/>
                </a:path>
              </a:pathLst>
            </a:custGeom>
            <a:ln w="25400">
              <a:solidFill>
                <a:srgbClr val="585858"/>
              </a:solidFill>
            </a:ln>
          </p:spPr>
          <p:txBody>
            <a:bodyPr wrap="square" lIns="0" tIns="0" rIns="0" bIns="0" rtlCol="0"/>
            <a:lstStyle/>
            <a:p>
              <a:endParaRPr sz="2489"/>
            </a:p>
          </p:txBody>
        </p:sp>
        <p:pic>
          <p:nvPicPr>
            <p:cNvPr id="10" name="object 10"/>
            <p:cNvPicPr/>
            <p:nvPr/>
          </p:nvPicPr>
          <p:blipFill>
            <a:blip r:embed="rId3" cstate="print"/>
            <a:stretch>
              <a:fillRect/>
            </a:stretch>
          </p:blipFill>
          <p:spPr>
            <a:xfrm>
              <a:off x="3252158" y="2557191"/>
              <a:ext cx="2615529" cy="627727"/>
            </a:xfrm>
            <a:prstGeom prst="rect">
              <a:avLst/>
            </a:prstGeom>
          </p:spPr>
        </p:pic>
      </p:grpSp>
      <p:sp>
        <p:nvSpPr>
          <p:cNvPr id="14" name="TextBox 13">
            <a:extLst>
              <a:ext uri="{FF2B5EF4-FFF2-40B4-BE49-F238E27FC236}">
                <a16:creationId xmlns:a16="http://schemas.microsoft.com/office/drawing/2014/main" id="{CC8047AC-9CBD-878E-36D8-9AC3D520059E}"/>
              </a:ext>
            </a:extLst>
          </p:cNvPr>
          <p:cNvSpPr txBox="1"/>
          <p:nvPr/>
        </p:nvSpPr>
        <p:spPr>
          <a:xfrm>
            <a:off x="189689" y="1332194"/>
            <a:ext cx="11619689" cy="666977"/>
          </a:xfrm>
          <a:prstGeom prst="rect">
            <a:avLst/>
          </a:prstGeom>
          <a:noFill/>
        </p:spPr>
        <p:txBody>
          <a:bodyPr wrap="square">
            <a:spAutoFit/>
          </a:bodyPr>
          <a:lstStyle/>
          <a:p>
            <a:pPr marL="16933">
              <a:spcBef>
                <a:spcPts val="1760"/>
              </a:spcBef>
            </a:pPr>
            <a:r>
              <a:rPr lang="en-US" dirty="0">
                <a:solidFill>
                  <a:srgbClr val="313131"/>
                </a:solidFill>
                <a:latin typeface="Arial MT"/>
                <a:cs typeface="Arial MT"/>
              </a:rPr>
              <a:t>Seaborn</a:t>
            </a:r>
            <a:r>
              <a:rPr lang="en-US" spc="-53" dirty="0">
                <a:solidFill>
                  <a:srgbClr val="313131"/>
                </a:solidFill>
                <a:latin typeface="Arial MT"/>
                <a:cs typeface="Arial MT"/>
              </a:rPr>
              <a:t> </a:t>
            </a:r>
            <a:r>
              <a:rPr lang="en-US" dirty="0">
                <a:solidFill>
                  <a:srgbClr val="313131"/>
                </a:solidFill>
                <a:latin typeface="Arial MT"/>
                <a:cs typeface="Arial MT"/>
              </a:rPr>
              <a:t>is a</a:t>
            </a:r>
            <a:r>
              <a:rPr lang="en-US" spc="-13" dirty="0">
                <a:solidFill>
                  <a:srgbClr val="313131"/>
                </a:solidFill>
                <a:latin typeface="Arial MT"/>
                <a:cs typeface="Arial MT"/>
              </a:rPr>
              <a:t> </a:t>
            </a:r>
            <a:r>
              <a:rPr lang="en-US" spc="-7" dirty="0">
                <a:solidFill>
                  <a:srgbClr val="313131"/>
                </a:solidFill>
                <a:latin typeface="Arial MT"/>
                <a:cs typeface="Arial MT"/>
              </a:rPr>
              <a:t>Python</a:t>
            </a:r>
            <a:r>
              <a:rPr lang="en-US" spc="-13" dirty="0">
                <a:solidFill>
                  <a:srgbClr val="313131"/>
                </a:solidFill>
                <a:latin typeface="Arial MT"/>
                <a:cs typeface="Arial MT"/>
              </a:rPr>
              <a:t> </a:t>
            </a:r>
            <a:r>
              <a:rPr lang="en-US" dirty="0">
                <a:solidFill>
                  <a:srgbClr val="313131"/>
                </a:solidFill>
                <a:latin typeface="Arial MT"/>
                <a:cs typeface="Arial MT"/>
              </a:rPr>
              <a:t>data</a:t>
            </a:r>
            <a:r>
              <a:rPr lang="en-US" spc="-47" dirty="0">
                <a:solidFill>
                  <a:srgbClr val="313131"/>
                </a:solidFill>
                <a:latin typeface="Arial MT"/>
                <a:cs typeface="Arial MT"/>
              </a:rPr>
              <a:t> </a:t>
            </a:r>
            <a:r>
              <a:rPr lang="en-US" dirty="0">
                <a:solidFill>
                  <a:srgbClr val="313131"/>
                </a:solidFill>
                <a:latin typeface="Arial MT"/>
                <a:cs typeface="Arial MT"/>
              </a:rPr>
              <a:t>visualization</a:t>
            </a:r>
            <a:r>
              <a:rPr lang="en-US" spc="-53" dirty="0">
                <a:solidFill>
                  <a:srgbClr val="313131"/>
                </a:solidFill>
                <a:latin typeface="Arial MT"/>
                <a:cs typeface="Arial MT"/>
              </a:rPr>
              <a:t> </a:t>
            </a:r>
            <a:r>
              <a:rPr lang="en-US" dirty="0">
                <a:solidFill>
                  <a:srgbClr val="313131"/>
                </a:solidFill>
                <a:latin typeface="Arial MT"/>
                <a:cs typeface="Arial MT"/>
              </a:rPr>
              <a:t>library</a:t>
            </a:r>
            <a:r>
              <a:rPr lang="en-US" spc="-47" dirty="0">
                <a:solidFill>
                  <a:srgbClr val="313131"/>
                </a:solidFill>
                <a:latin typeface="Arial MT"/>
                <a:cs typeface="Arial MT"/>
              </a:rPr>
              <a:t> </a:t>
            </a:r>
            <a:r>
              <a:rPr lang="en-US" dirty="0">
                <a:solidFill>
                  <a:srgbClr val="313131"/>
                </a:solidFill>
                <a:latin typeface="Arial MT"/>
                <a:cs typeface="Arial MT"/>
              </a:rPr>
              <a:t>based</a:t>
            </a:r>
            <a:r>
              <a:rPr lang="en-US" spc="-33" dirty="0">
                <a:solidFill>
                  <a:srgbClr val="313131"/>
                </a:solidFill>
                <a:latin typeface="Arial MT"/>
                <a:cs typeface="Arial MT"/>
              </a:rPr>
              <a:t> </a:t>
            </a:r>
            <a:r>
              <a:rPr lang="en-US" dirty="0">
                <a:solidFill>
                  <a:srgbClr val="313131"/>
                </a:solidFill>
                <a:latin typeface="Arial MT"/>
                <a:cs typeface="Arial MT"/>
              </a:rPr>
              <a:t>on</a:t>
            </a:r>
            <a:r>
              <a:rPr lang="en-US" spc="-13" dirty="0">
                <a:solidFill>
                  <a:srgbClr val="313131"/>
                </a:solidFill>
                <a:latin typeface="Arial MT"/>
                <a:cs typeface="Arial MT"/>
              </a:rPr>
              <a:t> </a:t>
            </a:r>
            <a:r>
              <a:rPr lang="en-US" dirty="0">
                <a:solidFill>
                  <a:srgbClr val="313131"/>
                </a:solidFill>
                <a:latin typeface="Arial MT"/>
                <a:cs typeface="Arial MT"/>
              </a:rPr>
              <a:t>matplotlib.</a:t>
            </a:r>
            <a:r>
              <a:rPr lang="en-US" spc="-53" dirty="0">
                <a:solidFill>
                  <a:srgbClr val="313131"/>
                </a:solidFill>
                <a:latin typeface="Arial MT"/>
                <a:cs typeface="Arial MT"/>
              </a:rPr>
              <a:t> </a:t>
            </a:r>
            <a:r>
              <a:rPr lang="en-US" dirty="0">
                <a:solidFill>
                  <a:srgbClr val="313131"/>
                </a:solidFill>
                <a:latin typeface="Arial MT"/>
                <a:cs typeface="Arial MT"/>
              </a:rPr>
              <a:t>It</a:t>
            </a:r>
            <a:r>
              <a:rPr lang="en-US" spc="-13" dirty="0">
                <a:solidFill>
                  <a:srgbClr val="313131"/>
                </a:solidFill>
                <a:latin typeface="Arial MT"/>
                <a:cs typeface="Arial MT"/>
              </a:rPr>
              <a:t> </a:t>
            </a:r>
            <a:r>
              <a:rPr lang="en-US" spc="-7" dirty="0">
                <a:solidFill>
                  <a:srgbClr val="313131"/>
                </a:solidFill>
                <a:latin typeface="Arial MT"/>
                <a:cs typeface="Arial MT"/>
              </a:rPr>
              <a:t>provides</a:t>
            </a:r>
            <a:r>
              <a:rPr lang="en-US" spc="-27" dirty="0">
                <a:solidFill>
                  <a:srgbClr val="313131"/>
                </a:solidFill>
                <a:latin typeface="Arial MT"/>
                <a:cs typeface="Arial MT"/>
              </a:rPr>
              <a:t> </a:t>
            </a:r>
            <a:r>
              <a:rPr lang="en-US" dirty="0">
                <a:solidFill>
                  <a:srgbClr val="313131"/>
                </a:solidFill>
                <a:latin typeface="Arial MT"/>
                <a:cs typeface="Arial MT"/>
              </a:rPr>
              <a:t>a</a:t>
            </a:r>
            <a:r>
              <a:rPr lang="en-US" spc="-7" dirty="0">
                <a:solidFill>
                  <a:srgbClr val="313131"/>
                </a:solidFill>
                <a:latin typeface="Arial MT"/>
                <a:cs typeface="Arial MT"/>
              </a:rPr>
              <a:t> high-level</a:t>
            </a:r>
            <a:r>
              <a:rPr lang="en-US" spc="-33" dirty="0">
                <a:solidFill>
                  <a:srgbClr val="313131"/>
                </a:solidFill>
                <a:latin typeface="Arial MT"/>
                <a:cs typeface="Arial MT"/>
              </a:rPr>
              <a:t> </a:t>
            </a:r>
            <a:r>
              <a:rPr lang="en-US" dirty="0">
                <a:solidFill>
                  <a:srgbClr val="313131"/>
                </a:solidFill>
                <a:latin typeface="Arial MT"/>
                <a:cs typeface="Arial MT"/>
              </a:rPr>
              <a:t>interface</a:t>
            </a:r>
            <a:endParaRPr lang="en-US" dirty="0">
              <a:latin typeface="Arial MT"/>
              <a:cs typeface="Arial MT"/>
            </a:endParaRPr>
          </a:p>
          <a:p>
            <a:pPr marL="16933"/>
            <a:r>
              <a:rPr lang="en-US" dirty="0">
                <a:solidFill>
                  <a:srgbClr val="313131"/>
                </a:solidFill>
                <a:latin typeface="Arial MT"/>
                <a:cs typeface="Arial MT"/>
              </a:rPr>
              <a:t>for</a:t>
            </a:r>
            <a:r>
              <a:rPr lang="en-US" spc="-33" dirty="0">
                <a:solidFill>
                  <a:srgbClr val="313131"/>
                </a:solidFill>
                <a:latin typeface="Arial MT"/>
                <a:cs typeface="Arial MT"/>
              </a:rPr>
              <a:t> </a:t>
            </a:r>
            <a:r>
              <a:rPr lang="en-US" spc="-7" dirty="0">
                <a:solidFill>
                  <a:srgbClr val="313131"/>
                </a:solidFill>
                <a:latin typeface="Arial MT"/>
                <a:cs typeface="Arial MT"/>
              </a:rPr>
              <a:t>drawing</a:t>
            </a:r>
            <a:r>
              <a:rPr lang="en-US" spc="-13" dirty="0">
                <a:solidFill>
                  <a:srgbClr val="313131"/>
                </a:solidFill>
                <a:latin typeface="Arial MT"/>
                <a:cs typeface="Arial MT"/>
              </a:rPr>
              <a:t> </a:t>
            </a:r>
            <a:r>
              <a:rPr lang="en-US" spc="-7" dirty="0">
                <a:solidFill>
                  <a:srgbClr val="313131"/>
                </a:solidFill>
                <a:latin typeface="Arial MT"/>
                <a:cs typeface="Arial MT"/>
              </a:rPr>
              <a:t>attractive</a:t>
            </a:r>
            <a:r>
              <a:rPr lang="en-US" spc="-27" dirty="0">
                <a:solidFill>
                  <a:srgbClr val="313131"/>
                </a:solidFill>
                <a:latin typeface="Arial MT"/>
                <a:cs typeface="Arial MT"/>
              </a:rPr>
              <a:t> </a:t>
            </a:r>
            <a:r>
              <a:rPr lang="en-US" dirty="0">
                <a:solidFill>
                  <a:srgbClr val="313131"/>
                </a:solidFill>
                <a:latin typeface="Arial MT"/>
                <a:cs typeface="Arial MT"/>
              </a:rPr>
              <a:t>and</a:t>
            </a:r>
            <a:r>
              <a:rPr lang="en-US" spc="-33" dirty="0">
                <a:solidFill>
                  <a:srgbClr val="313131"/>
                </a:solidFill>
                <a:latin typeface="Arial MT"/>
                <a:cs typeface="Arial MT"/>
              </a:rPr>
              <a:t> </a:t>
            </a:r>
            <a:r>
              <a:rPr lang="en-US" spc="-7" dirty="0">
                <a:solidFill>
                  <a:srgbClr val="313131"/>
                </a:solidFill>
                <a:latin typeface="Arial MT"/>
                <a:cs typeface="Arial MT"/>
              </a:rPr>
              <a:t>informative</a:t>
            </a:r>
            <a:r>
              <a:rPr lang="en-US" spc="-33" dirty="0">
                <a:solidFill>
                  <a:srgbClr val="313131"/>
                </a:solidFill>
                <a:latin typeface="Arial MT"/>
                <a:cs typeface="Arial MT"/>
              </a:rPr>
              <a:t> </a:t>
            </a:r>
            <a:r>
              <a:rPr lang="en-US" spc="-7" dirty="0">
                <a:solidFill>
                  <a:srgbClr val="313131"/>
                </a:solidFill>
                <a:latin typeface="Arial MT"/>
                <a:cs typeface="Arial MT"/>
              </a:rPr>
              <a:t>statistical</a:t>
            </a:r>
            <a:r>
              <a:rPr lang="en-US" spc="-47" dirty="0">
                <a:solidFill>
                  <a:srgbClr val="313131"/>
                </a:solidFill>
                <a:latin typeface="Arial MT"/>
                <a:cs typeface="Arial MT"/>
              </a:rPr>
              <a:t> </a:t>
            </a:r>
            <a:r>
              <a:rPr lang="en-US" dirty="0">
                <a:solidFill>
                  <a:srgbClr val="313131"/>
                </a:solidFill>
                <a:latin typeface="Arial MT"/>
                <a:cs typeface="Arial MT"/>
              </a:rPr>
              <a:t>graphics.</a:t>
            </a:r>
            <a:endParaRPr lang="en-US" dirty="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Classroom Activity </a:t>
            </a: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21: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Practicing Seaborn</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248051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err="1">
                <a:ln>
                  <a:noFill/>
                </a:ln>
                <a:solidFill>
                  <a:srgbClr val="002060"/>
                </a:solidFill>
                <a:effectLst/>
                <a:uLnTx/>
                <a:uFillTx/>
                <a:latin typeface="Arial" panose="020B0604020202020204" pitchFamily="34" charset="0"/>
                <a:cs typeface="Arial" panose="020B0604020202020204" pitchFamily="34" charset="0"/>
              </a:rPr>
              <a:t>Self_Practice</a:t>
            </a:r>
            <a:endPar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21: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Implementing Seaborn Concepts in Python</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621870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5834" y="873930"/>
            <a:ext cx="5974927" cy="344475"/>
          </a:xfrm>
          <a:prstGeom prst="rect">
            <a:avLst/>
          </a:prstGeom>
        </p:spPr>
        <p:txBody>
          <a:bodyPr vert="horz" wrap="square" lIns="0" tIns="16087" rIns="0" bIns="0" rtlCol="0">
            <a:spAutoFit/>
          </a:bodyPr>
          <a:lstStyle/>
          <a:p>
            <a:pPr marL="16933">
              <a:spcBef>
                <a:spcPts val="127"/>
              </a:spcBef>
            </a:pPr>
            <a:r>
              <a:rPr sz="2133" b="1" spc="-7" dirty="0">
                <a:solidFill>
                  <a:srgbClr val="203062"/>
                </a:solidFill>
              </a:rPr>
              <a:t>Pandas</a:t>
            </a:r>
            <a:endParaRPr sz="2133" dirty="0"/>
          </a:p>
        </p:txBody>
      </p:sp>
      <p:sp>
        <p:nvSpPr>
          <p:cNvPr id="8" name="object 8"/>
          <p:cNvSpPr txBox="1"/>
          <p:nvPr/>
        </p:nvSpPr>
        <p:spPr>
          <a:xfrm>
            <a:off x="538268" y="4697229"/>
            <a:ext cx="2953173" cy="294097"/>
          </a:xfrm>
          <a:prstGeom prst="rect">
            <a:avLst/>
          </a:prstGeom>
        </p:spPr>
        <p:txBody>
          <a:bodyPr vert="horz" wrap="square" lIns="0" tIns="16933" rIns="0" bIns="0" rtlCol="0">
            <a:spAutoFit/>
          </a:bodyPr>
          <a:lstStyle/>
          <a:p>
            <a:pPr marL="16933">
              <a:spcBef>
                <a:spcPts val="133"/>
              </a:spcBef>
            </a:pPr>
            <a:r>
              <a:rPr sz="1800" dirty="0">
                <a:latin typeface="Arial MT"/>
                <a:cs typeface="Arial MT"/>
              </a:rPr>
              <a:t>by</a:t>
            </a:r>
            <a:r>
              <a:rPr sz="1800" spc="-33" dirty="0">
                <a:latin typeface="Arial MT"/>
                <a:cs typeface="Arial MT"/>
              </a:rPr>
              <a:t> </a:t>
            </a:r>
            <a:r>
              <a:rPr sz="1800" b="1" spc="-7" dirty="0"/>
              <a:t>Wes</a:t>
            </a:r>
            <a:r>
              <a:rPr sz="1800" b="1" spc="-27" dirty="0"/>
              <a:t> </a:t>
            </a:r>
            <a:r>
              <a:rPr sz="1800" b="1" spc="-7" dirty="0"/>
              <a:t>McKinney</a:t>
            </a:r>
            <a:r>
              <a:rPr sz="1800" b="1" spc="-73" dirty="0"/>
              <a:t> </a:t>
            </a:r>
            <a:r>
              <a:rPr sz="1800" b="1" dirty="0"/>
              <a:t>in</a:t>
            </a:r>
            <a:r>
              <a:rPr sz="1800" b="1" spc="-27" dirty="0"/>
              <a:t> </a:t>
            </a:r>
            <a:r>
              <a:rPr sz="1800" b="1" dirty="0"/>
              <a:t>2008.</a:t>
            </a:r>
            <a:endParaRPr sz="1800" dirty="0"/>
          </a:p>
        </p:txBody>
      </p:sp>
      <p:pic>
        <p:nvPicPr>
          <p:cNvPr id="9" name="object 9"/>
          <p:cNvPicPr/>
          <p:nvPr/>
        </p:nvPicPr>
        <p:blipFill>
          <a:blip r:embed="rId3" cstate="print"/>
          <a:stretch>
            <a:fillRect/>
          </a:stretch>
        </p:blipFill>
        <p:spPr>
          <a:xfrm>
            <a:off x="6654860" y="2767453"/>
            <a:ext cx="4992505" cy="1717299"/>
          </a:xfrm>
          <a:prstGeom prst="rect">
            <a:avLst/>
          </a:prstGeom>
        </p:spPr>
      </p:pic>
      <p:sp>
        <p:nvSpPr>
          <p:cNvPr id="12" name="TextBox 11">
            <a:extLst>
              <a:ext uri="{FF2B5EF4-FFF2-40B4-BE49-F238E27FC236}">
                <a16:creationId xmlns:a16="http://schemas.microsoft.com/office/drawing/2014/main" id="{ED37B47A-E873-C2F2-2600-242AF37BB0C7}"/>
              </a:ext>
            </a:extLst>
          </p:cNvPr>
          <p:cNvSpPr txBox="1"/>
          <p:nvPr/>
        </p:nvSpPr>
        <p:spPr>
          <a:xfrm>
            <a:off x="207520" y="1362352"/>
            <a:ext cx="5888480" cy="3303468"/>
          </a:xfrm>
          <a:prstGeom prst="rect">
            <a:avLst/>
          </a:prstGeom>
          <a:noFill/>
        </p:spPr>
        <p:txBody>
          <a:bodyPr wrap="square">
            <a:spAutoFit/>
          </a:bodyPr>
          <a:lstStyle/>
          <a:p>
            <a:pPr marL="246888" indent="-246888">
              <a:spcAft>
                <a:spcPts val="800"/>
              </a:spcAft>
              <a:buClr>
                <a:srgbClr val="203062"/>
              </a:buClr>
              <a:buFont typeface="Arial" panose="020B0604020202020204" pitchFamily="34" charset="0"/>
              <a:buChar char="•"/>
              <a:tabLst>
                <a:tab pos="325112" algn="l"/>
                <a:tab pos="325959" algn="l"/>
              </a:tabLst>
            </a:pPr>
            <a:r>
              <a:rPr lang="en-US" sz="1800" dirty="0"/>
              <a:t>Pandas is a Python library used for working with  data sets (csv, </a:t>
            </a:r>
            <a:r>
              <a:rPr lang="en-US" sz="1800" dirty="0" err="1"/>
              <a:t>json</a:t>
            </a:r>
            <a:r>
              <a:rPr lang="en-US" sz="1800" dirty="0"/>
              <a:t>..,</a:t>
            </a:r>
            <a:r>
              <a:rPr lang="en-US" sz="1800" dirty="0" err="1"/>
              <a:t>etc</a:t>
            </a:r>
            <a:r>
              <a:rPr lang="en-US" sz="1800" dirty="0"/>
              <a:t>).</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It has functions for</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Analyzing.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Cleaning.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Exploring.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and manipulating data.</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The name "Pandas" has a reference to both "Panel</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Data", and "Python Data Analysis" and was created</a:t>
            </a:r>
          </a:p>
        </p:txBody>
      </p:sp>
      <p:grpSp>
        <p:nvGrpSpPr>
          <p:cNvPr id="13" name="Group 12">
            <a:extLst>
              <a:ext uri="{FF2B5EF4-FFF2-40B4-BE49-F238E27FC236}">
                <a16:creationId xmlns:a16="http://schemas.microsoft.com/office/drawing/2014/main" id="{ABB0720F-7EF0-476A-3024-CC611FB98781}"/>
              </a:ext>
            </a:extLst>
          </p:cNvPr>
          <p:cNvGrpSpPr/>
          <p:nvPr/>
        </p:nvGrpSpPr>
        <p:grpSpPr>
          <a:xfrm>
            <a:off x="0" y="6329680"/>
            <a:ext cx="12192000" cy="356968"/>
            <a:chOff x="0" y="6329680"/>
            <a:chExt cx="12192000" cy="356968"/>
          </a:xfrm>
        </p:grpSpPr>
        <p:cxnSp>
          <p:nvCxnSpPr>
            <p:cNvPr id="14" name="Straight Connector 13">
              <a:extLst>
                <a:ext uri="{FF2B5EF4-FFF2-40B4-BE49-F238E27FC236}">
                  <a16:creationId xmlns:a16="http://schemas.microsoft.com/office/drawing/2014/main" id="{DA004DA9-BD42-9976-A57A-917C3B6C7C89}"/>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73A968A-9ED4-3C06-A7A7-37C7F692A30F}"/>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9" name="TextBox 18">
              <a:extLst>
                <a:ext uri="{FF2B5EF4-FFF2-40B4-BE49-F238E27FC236}">
                  <a16:creationId xmlns:a16="http://schemas.microsoft.com/office/drawing/2014/main" id="{2E7F2A2B-9641-6EC3-B499-6EAF534387F2}"/>
                </a:ext>
              </a:extLst>
            </p:cNvPr>
            <p:cNvSpPr txBox="1"/>
            <p:nvPr/>
          </p:nvSpPr>
          <p:spPr>
            <a:xfrm>
              <a:off x="880529" y="6390193"/>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https://en.wikipedia.org/wiki/Pandas_%28software%29</a:t>
              </a:r>
              <a:endParaRPr lang="en-IN" sz="1200" dirty="0">
                <a:solidFill>
                  <a:srgbClr val="0000FF"/>
                </a:solidFill>
                <a:latin typeface="+mn-l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Classroom Activity </a:t>
            </a: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22: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Practicing Pandas</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1345818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err="1">
                <a:ln>
                  <a:noFill/>
                </a:ln>
                <a:solidFill>
                  <a:srgbClr val="002060"/>
                </a:solidFill>
                <a:effectLst/>
                <a:uLnTx/>
                <a:uFillTx/>
                <a:latin typeface="Arial" panose="020B0604020202020204" pitchFamily="34" charset="0"/>
                <a:cs typeface="Arial" panose="020B0604020202020204" pitchFamily="34" charset="0"/>
              </a:rPr>
              <a:t>Self_Practice</a:t>
            </a:r>
            <a:endPar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22: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Implementing Pandas Concepts in Python</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3508586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22005" y="866738"/>
            <a:ext cx="11478260" cy="324021"/>
          </a:xfrm>
          <a:prstGeom prst="rect">
            <a:avLst/>
          </a:prstGeom>
        </p:spPr>
        <p:txBody>
          <a:bodyPr vert="horz" wrap="square" lIns="0" tIns="16087" rIns="0" bIns="0" rtlCol="0">
            <a:spAutoFit/>
          </a:bodyPr>
          <a:lstStyle/>
          <a:p>
            <a:pPr marL="16933">
              <a:spcBef>
                <a:spcPts val="127"/>
              </a:spcBef>
            </a:pPr>
            <a:r>
              <a:rPr sz="2000" b="1" spc="-7" dirty="0">
                <a:solidFill>
                  <a:srgbClr val="001F5F"/>
                </a:solidFill>
              </a:rPr>
              <a:t>What</a:t>
            </a:r>
            <a:r>
              <a:rPr sz="2000" b="1" spc="-13" dirty="0">
                <a:solidFill>
                  <a:srgbClr val="001F5F"/>
                </a:solidFill>
              </a:rPr>
              <a:t> </a:t>
            </a:r>
            <a:r>
              <a:rPr sz="2000" b="1" spc="-7" dirty="0">
                <a:solidFill>
                  <a:srgbClr val="001F5F"/>
                </a:solidFill>
              </a:rPr>
              <a:t>is Web</a:t>
            </a:r>
            <a:r>
              <a:rPr sz="2000" b="1" spc="-20" dirty="0">
                <a:solidFill>
                  <a:srgbClr val="001F5F"/>
                </a:solidFill>
              </a:rPr>
              <a:t> </a:t>
            </a:r>
            <a:r>
              <a:rPr sz="2000" b="1" spc="-7" dirty="0">
                <a:solidFill>
                  <a:srgbClr val="001F5F"/>
                </a:solidFill>
              </a:rPr>
              <a:t>Scraping?</a:t>
            </a:r>
            <a:endParaRPr sz="2000" dirty="0"/>
          </a:p>
        </p:txBody>
      </p:sp>
      <p:pic>
        <p:nvPicPr>
          <p:cNvPr id="8" name="object 8"/>
          <p:cNvPicPr/>
          <p:nvPr/>
        </p:nvPicPr>
        <p:blipFill>
          <a:blip r:embed="rId3" cstate="print"/>
          <a:stretch>
            <a:fillRect/>
          </a:stretch>
        </p:blipFill>
        <p:spPr>
          <a:xfrm>
            <a:off x="1224516" y="2680207"/>
            <a:ext cx="9422955" cy="2199764"/>
          </a:xfrm>
          <a:prstGeom prst="rect">
            <a:avLst/>
          </a:prstGeom>
        </p:spPr>
      </p:pic>
      <p:sp>
        <p:nvSpPr>
          <p:cNvPr id="10" name="TextBox 9">
            <a:extLst>
              <a:ext uri="{FF2B5EF4-FFF2-40B4-BE49-F238E27FC236}">
                <a16:creationId xmlns:a16="http://schemas.microsoft.com/office/drawing/2014/main" id="{08EEC892-8960-E5F7-56D4-00DDD2EB3B72}"/>
              </a:ext>
            </a:extLst>
          </p:cNvPr>
          <p:cNvSpPr txBox="1"/>
          <p:nvPr/>
        </p:nvSpPr>
        <p:spPr>
          <a:xfrm>
            <a:off x="199417" y="1330696"/>
            <a:ext cx="11882335" cy="707886"/>
          </a:xfrm>
          <a:prstGeom prst="rect">
            <a:avLst/>
          </a:prstGeom>
          <a:noFill/>
        </p:spPr>
        <p:txBody>
          <a:bodyPr wrap="square">
            <a:spAutoFit/>
          </a:bodyPr>
          <a:lstStyle/>
          <a:p>
            <a:pPr marL="16933">
              <a:spcBef>
                <a:spcPts val="1787"/>
              </a:spcBef>
            </a:pPr>
            <a:r>
              <a:rPr lang="en-US" sz="2000" dirty="0">
                <a:latin typeface="Arial MT"/>
                <a:cs typeface="Arial MT"/>
              </a:rPr>
              <a:t>The</a:t>
            </a:r>
            <a:r>
              <a:rPr lang="en-US" sz="2000" spc="-33" dirty="0">
                <a:latin typeface="Arial MT"/>
                <a:cs typeface="Arial MT"/>
              </a:rPr>
              <a:t> </a:t>
            </a:r>
            <a:r>
              <a:rPr lang="en-US" sz="2000" dirty="0">
                <a:latin typeface="Arial MT"/>
                <a:cs typeface="Arial MT"/>
              </a:rPr>
              <a:t>method</a:t>
            </a:r>
            <a:r>
              <a:rPr lang="en-US" sz="2000" spc="-40" dirty="0">
                <a:latin typeface="Arial MT"/>
                <a:cs typeface="Arial MT"/>
              </a:rPr>
              <a:t> </a:t>
            </a:r>
            <a:r>
              <a:rPr lang="en-US" sz="2000" dirty="0">
                <a:latin typeface="Arial MT"/>
                <a:cs typeface="Arial MT"/>
              </a:rPr>
              <a:t>used</a:t>
            </a:r>
            <a:r>
              <a:rPr lang="en-US" sz="2000" spc="-40" dirty="0">
                <a:latin typeface="Arial MT"/>
                <a:cs typeface="Arial MT"/>
              </a:rPr>
              <a:t> </a:t>
            </a:r>
            <a:r>
              <a:rPr lang="en-US" sz="2000" dirty="0">
                <a:latin typeface="Arial MT"/>
                <a:cs typeface="Arial MT"/>
              </a:rPr>
              <a:t>to</a:t>
            </a:r>
            <a:r>
              <a:rPr lang="en-US" sz="2000" spc="-7" dirty="0">
                <a:latin typeface="Arial MT"/>
                <a:cs typeface="Arial MT"/>
              </a:rPr>
              <a:t> extract</a:t>
            </a:r>
            <a:r>
              <a:rPr lang="en-US" sz="2000" spc="-33" dirty="0">
                <a:latin typeface="Arial MT"/>
                <a:cs typeface="Arial MT"/>
              </a:rPr>
              <a:t> </a:t>
            </a:r>
            <a:r>
              <a:rPr lang="en-US" sz="2000" dirty="0">
                <a:latin typeface="Arial MT"/>
                <a:cs typeface="Arial MT"/>
              </a:rPr>
              <a:t>large</a:t>
            </a:r>
            <a:r>
              <a:rPr lang="en-US" sz="2000" spc="-20" dirty="0">
                <a:latin typeface="Arial MT"/>
                <a:cs typeface="Arial MT"/>
              </a:rPr>
              <a:t> </a:t>
            </a:r>
            <a:r>
              <a:rPr lang="en-US" sz="2000" dirty="0">
                <a:latin typeface="Arial MT"/>
                <a:cs typeface="Arial MT"/>
              </a:rPr>
              <a:t>amounts</a:t>
            </a:r>
            <a:r>
              <a:rPr lang="en-US" sz="2000" spc="-47" dirty="0">
                <a:latin typeface="Arial MT"/>
                <a:cs typeface="Arial MT"/>
              </a:rPr>
              <a:t> </a:t>
            </a:r>
            <a:r>
              <a:rPr lang="en-US" sz="2000" dirty="0">
                <a:latin typeface="Arial MT"/>
                <a:cs typeface="Arial MT"/>
              </a:rPr>
              <a:t>of</a:t>
            </a:r>
            <a:r>
              <a:rPr lang="en-US" sz="2000" spc="-13" dirty="0">
                <a:latin typeface="Arial MT"/>
                <a:cs typeface="Arial MT"/>
              </a:rPr>
              <a:t> </a:t>
            </a:r>
            <a:r>
              <a:rPr lang="en-US" sz="2000" dirty="0">
                <a:latin typeface="Arial MT"/>
                <a:cs typeface="Arial MT"/>
              </a:rPr>
              <a:t>data</a:t>
            </a:r>
            <a:r>
              <a:rPr lang="en-US" sz="2000" spc="-40" dirty="0">
                <a:latin typeface="Arial MT"/>
                <a:cs typeface="Arial MT"/>
              </a:rPr>
              <a:t> </a:t>
            </a:r>
            <a:r>
              <a:rPr lang="en-US" sz="2000" dirty="0">
                <a:latin typeface="Arial MT"/>
                <a:cs typeface="Arial MT"/>
              </a:rPr>
              <a:t>from</a:t>
            </a:r>
            <a:r>
              <a:rPr lang="en-US" sz="2000" spc="-40" dirty="0">
                <a:latin typeface="Arial MT"/>
                <a:cs typeface="Arial MT"/>
              </a:rPr>
              <a:t> </a:t>
            </a:r>
            <a:r>
              <a:rPr lang="en-US" sz="2000" dirty="0">
                <a:latin typeface="Arial MT"/>
                <a:cs typeface="Arial MT"/>
              </a:rPr>
              <a:t>websites</a:t>
            </a:r>
            <a:r>
              <a:rPr lang="en-US" sz="2000" spc="-33" dirty="0">
                <a:latin typeface="Arial MT"/>
                <a:cs typeface="Arial MT"/>
              </a:rPr>
              <a:t> </a:t>
            </a:r>
            <a:r>
              <a:rPr lang="en-US" sz="2000" dirty="0">
                <a:latin typeface="Arial MT"/>
                <a:cs typeface="Arial MT"/>
              </a:rPr>
              <a:t>in</a:t>
            </a:r>
            <a:r>
              <a:rPr lang="en-US" sz="2000" spc="-7" dirty="0">
                <a:latin typeface="Arial MT"/>
                <a:cs typeface="Arial MT"/>
              </a:rPr>
              <a:t> </a:t>
            </a:r>
            <a:r>
              <a:rPr lang="en-US" sz="2000" dirty="0">
                <a:latin typeface="Arial MT"/>
                <a:cs typeface="Arial MT"/>
              </a:rPr>
              <a:t>an</a:t>
            </a:r>
            <a:r>
              <a:rPr lang="en-US" sz="2000" spc="-7" dirty="0">
                <a:latin typeface="Arial MT"/>
                <a:cs typeface="Arial MT"/>
              </a:rPr>
              <a:t> </a:t>
            </a:r>
            <a:r>
              <a:rPr lang="en-US" sz="2000" dirty="0">
                <a:latin typeface="Arial MT"/>
                <a:cs typeface="Arial MT"/>
              </a:rPr>
              <a:t>automated</a:t>
            </a:r>
            <a:r>
              <a:rPr lang="en-US" sz="2000" spc="-60" dirty="0">
                <a:latin typeface="Arial MT"/>
                <a:cs typeface="Arial MT"/>
              </a:rPr>
              <a:t> </a:t>
            </a:r>
            <a:r>
              <a:rPr lang="en-US" sz="2000" spc="-7" dirty="0">
                <a:latin typeface="Arial MT"/>
                <a:cs typeface="Arial MT"/>
              </a:rPr>
              <a:t>way</a:t>
            </a:r>
            <a:r>
              <a:rPr lang="en-US" sz="2000" dirty="0">
                <a:latin typeface="Arial MT"/>
                <a:cs typeface="Arial MT"/>
              </a:rPr>
              <a:t> is called</a:t>
            </a:r>
            <a:r>
              <a:rPr lang="en-US" sz="2000" spc="-40" dirty="0">
                <a:latin typeface="Arial MT"/>
                <a:cs typeface="Arial MT"/>
              </a:rPr>
              <a:t> </a:t>
            </a:r>
            <a:r>
              <a:rPr lang="en-US" sz="2000" spc="-7" dirty="0">
                <a:latin typeface="Arial MT"/>
                <a:cs typeface="Arial MT"/>
              </a:rPr>
              <a:t>web</a:t>
            </a:r>
            <a:r>
              <a:rPr lang="en-US" sz="2000" spc="7" dirty="0">
                <a:latin typeface="Arial MT"/>
                <a:cs typeface="Arial MT"/>
              </a:rPr>
              <a:t> </a:t>
            </a:r>
            <a:r>
              <a:rPr lang="en-US" sz="2000" dirty="0">
                <a:latin typeface="Arial MT"/>
                <a:cs typeface="Arial MT"/>
              </a:rPr>
              <a:t>scraping.</a:t>
            </a:r>
          </a:p>
        </p:txBody>
      </p:sp>
      <p:grpSp>
        <p:nvGrpSpPr>
          <p:cNvPr id="11" name="Group 10">
            <a:extLst>
              <a:ext uri="{FF2B5EF4-FFF2-40B4-BE49-F238E27FC236}">
                <a16:creationId xmlns:a16="http://schemas.microsoft.com/office/drawing/2014/main" id="{8CE5E9D1-897E-3056-731B-21A07BF5E81C}"/>
              </a:ext>
            </a:extLst>
          </p:cNvPr>
          <p:cNvGrpSpPr/>
          <p:nvPr/>
        </p:nvGrpSpPr>
        <p:grpSpPr>
          <a:xfrm>
            <a:off x="0" y="6329680"/>
            <a:ext cx="12192000" cy="356968"/>
            <a:chOff x="0" y="6329680"/>
            <a:chExt cx="12192000" cy="356968"/>
          </a:xfrm>
        </p:grpSpPr>
        <p:cxnSp>
          <p:nvCxnSpPr>
            <p:cNvPr id="12" name="Straight Connector 11">
              <a:extLst>
                <a:ext uri="{FF2B5EF4-FFF2-40B4-BE49-F238E27FC236}">
                  <a16:creationId xmlns:a16="http://schemas.microsoft.com/office/drawing/2014/main" id="{682500B2-A8E0-5038-A62C-FF83DB7A8AE4}"/>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56815D4-4A9C-65A0-9F2B-11FDEC6AF0D6}"/>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7" name="TextBox 16">
              <a:extLst>
                <a:ext uri="{FF2B5EF4-FFF2-40B4-BE49-F238E27FC236}">
                  <a16:creationId xmlns:a16="http://schemas.microsoft.com/office/drawing/2014/main" id="{41E41452-FDE1-DEC5-DF6A-2CADBFA942AD}"/>
                </a:ext>
              </a:extLst>
            </p:cNvPr>
            <p:cNvSpPr txBox="1"/>
            <p:nvPr/>
          </p:nvSpPr>
          <p:spPr>
            <a:xfrm>
              <a:off x="880529" y="6390193"/>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https://technofaq.org/posts/2019/11/myths-about-web-scraping/</a:t>
              </a:r>
              <a:endParaRPr lang="en-IN" sz="1200" dirty="0">
                <a:solidFill>
                  <a:srgbClr val="0000FF"/>
                </a:solidFill>
                <a:latin typeface="+mn-l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EEBEE89-D2F3-565E-90C8-ADEECD68C4EC}"/>
              </a:ext>
            </a:extLst>
          </p:cNvPr>
          <p:cNvGrpSpPr/>
          <p:nvPr/>
        </p:nvGrpSpPr>
        <p:grpSpPr>
          <a:xfrm>
            <a:off x="0" y="6329680"/>
            <a:ext cx="12192000" cy="356968"/>
            <a:chOff x="0" y="6329680"/>
            <a:chExt cx="12192000" cy="356968"/>
          </a:xfrm>
        </p:grpSpPr>
        <p:cxnSp>
          <p:nvCxnSpPr>
            <p:cNvPr id="7" name="Straight Connector 6">
              <a:extLst>
                <a:ext uri="{FF2B5EF4-FFF2-40B4-BE49-F238E27FC236}">
                  <a16:creationId xmlns:a16="http://schemas.microsoft.com/office/drawing/2014/main" id="{F664F727-16E4-25C6-DB0B-5D08BB091349}"/>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CEA4F8A-C4DA-B5F0-0419-6A26902161EE}"/>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9" name="TextBox 8">
              <a:extLst>
                <a:ext uri="{FF2B5EF4-FFF2-40B4-BE49-F238E27FC236}">
                  <a16:creationId xmlns:a16="http://schemas.microsoft.com/office/drawing/2014/main" id="{212C3497-8654-F0C1-D602-B3BCFECFEF99}"/>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https://www.youtube.com/watch?v=37x5dKW-X5U</a:t>
              </a:r>
              <a:endParaRPr lang="en-IN" sz="1200" dirty="0">
                <a:solidFill>
                  <a:srgbClr val="0000FF"/>
                </a:solidFill>
                <a:latin typeface="+mn-lt"/>
              </a:endParaRPr>
            </a:p>
          </p:txBody>
        </p:sp>
      </p:grpSp>
      <p:grpSp>
        <p:nvGrpSpPr>
          <p:cNvPr id="11" name="Group 10">
            <a:extLst>
              <a:ext uri="{FF2B5EF4-FFF2-40B4-BE49-F238E27FC236}">
                <a16:creationId xmlns:a16="http://schemas.microsoft.com/office/drawing/2014/main" id="{530B61D5-A9F2-2A09-754B-35AB5408817C}"/>
              </a:ext>
            </a:extLst>
          </p:cNvPr>
          <p:cNvGrpSpPr/>
          <p:nvPr/>
        </p:nvGrpSpPr>
        <p:grpSpPr>
          <a:xfrm>
            <a:off x="2345988" y="1600200"/>
            <a:ext cx="7500025" cy="4450404"/>
            <a:chOff x="1926077" y="1600200"/>
            <a:chExt cx="7500025" cy="4450404"/>
          </a:xfrm>
        </p:grpSpPr>
        <p:pic>
          <p:nvPicPr>
            <p:cNvPr id="5" name="Online Media 4" title="What is Data Analytics | Data Analytics in 5 Minutes | Intellipaat">
              <a:hlinkClick r:id="" action="ppaction://media"/>
              <a:extLst>
                <a:ext uri="{FF2B5EF4-FFF2-40B4-BE49-F238E27FC236}">
                  <a16:creationId xmlns:a16="http://schemas.microsoft.com/office/drawing/2014/main" id="{23686589-05D8-0BE1-AA68-B28DD7A846A6}"/>
                </a:ext>
              </a:extLst>
            </p:cNvPr>
            <p:cNvPicPr>
              <a:picLocks noRot="1" noChangeAspect="1"/>
            </p:cNvPicPr>
            <p:nvPr>
              <a:videoFile r:link="rId1"/>
            </p:nvPr>
          </p:nvPicPr>
          <p:blipFill>
            <a:blip r:embed="rId5"/>
            <a:stretch>
              <a:fillRect/>
            </a:stretch>
          </p:blipFill>
          <p:spPr>
            <a:xfrm>
              <a:off x="2168106" y="1843392"/>
              <a:ext cx="7015967" cy="3964021"/>
            </a:xfrm>
            <a:prstGeom prst="rect">
              <a:avLst/>
            </a:prstGeom>
          </p:spPr>
        </p:pic>
        <p:sp>
          <p:nvSpPr>
            <p:cNvPr id="10" name="Rectangle 9">
              <a:extLst>
                <a:ext uri="{FF2B5EF4-FFF2-40B4-BE49-F238E27FC236}">
                  <a16:creationId xmlns:a16="http://schemas.microsoft.com/office/drawing/2014/main" id="{8B274554-4719-D7E0-B73B-F5E680438426}"/>
                </a:ext>
              </a:extLst>
            </p:cNvPr>
            <p:cNvSpPr/>
            <p:nvPr/>
          </p:nvSpPr>
          <p:spPr>
            <a:xfrm>
              <a:off x="1926077" y="1600200"/>
              <a:ext cx="7500025" cy="4450404"/>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a:extLst>
              <a:ext uri="{FF2B5EF4-FFF2-40B4-BE49-F238E27FC236}">
                <a16:creationId xmlns:a16="http://schemas.microsoft.com/office/drawing/2014/main" id="{13AFA8C2-13D1-3FF3-3F83-A32CB37FE1AB}"/>
              </a:ext>
            </a:extLst>
          </p:cNvPr>
          <p:cNvSpPr txBox="1"/>
          <p:nvPr/>
        </p:nvSpPr>
        <p:spPr>
          <a:xfrm>
            <a:off x="304800" y="866621"/>
            <a:ext cx="6658187" cy="324021"/>
          </a:xfrm>
          <a:prstGeom prst="rect">
            <a:avLst/>
          </a:prstGeom>
        </p:spPr>
        <p:txBody>
          <a:bodyPr vert="horz" wrap="square" lIns="0" tIns="16087" rIns="0" bIns="0" rtlCol="0">
            <a:spAutoFit/>
          </a:bodyPr>
          <a:lstStyle/>
          <a:p>
            <a:pPr marL="228600" indent="-228600">
              <a:spcBef>
                <a:spcPts val="127"/>
              </a:spcBef>
              <a:spcAft>
                <a:spcPts val="800"/>
              </a:spcAft>
            </a:pPr>
            <a:r>
              <a:rPr sz="2000" b="1" spc="-7" dirty="0">
                <a:solidFill>
                  <a:srgbClr val="001F5F"/>
                </a:solidFill>
              </a:rPr>
              <a:t>Why</a:t>
            </a:r>
            <a:r>
              <a:rPr sz="2000" b="1" spc="-27" dirty="0">
                <a:solidFill>
                  <a:srgbClr val="001F5F"/>
                </a:solidFill>
              </a:rPr>
              <a:t> </a:t>
            </a:r>
            <a:r>
              <a:rPr sz="2000" b="1" spc="-7" dirty="0">
                <a:solidFill>
                  <a:srgbClr val="001F5F"/>
                </a:solidFill>
              </a:rPr>
              <a:t>is</a:t>
            </a:r>
            <a:r>
              <a:rPr sz="2000" b="1" dirty="0">
                <a:solidFill>
                  <a:srgbClr val="001F5F"/>
                </a:solidFill>
              </a:rPr>
              <a:t> </a:t>
            </a:r>
            <a:r>
              <a:rPr sz="2000" b="1" spc="-7" dirty="0">
                <a:solidFill>
                  <a:srgbClr val="001F5F"/>
                </a:solidFill>
              </a:rPr>
              <a:t>Web Scraping</a:t>
            </a:r>
            <a:r>
              <a:rPr sz="2000" b="1" spc="-20" dirty="0">
                <a:solidFill>
                  <a:srgbClr val="001F5F"/>
                </a:solidFill>
              </a:rPr>
              <a:t> </a:t>
            </a:r>
            <a:r>
              <a:rPr sz="2000" b="1" spc="-7" dirty="0">
                <a:solidFill>
                  <a:srgbClr val="001F5F"/>
                </a:solidFill>
              </a:rPr>
              <a:t>used?</a:t>
            </a:r>
            <a:endParaRPr sz="2000" dirty="0">
              <a:latin typeface="Arial MT"/>
              <a:cs typeface="Arial MT"/>
            </a:endParaRPr>
          </a:p>
        </p:txBody>
      </p:sp>
      <p:sp>
        <p:nvSpPr>
          <p:cNvPr id="8" name="TextBox 7">
            <a:extLst>
              <a:ext uri="{FF2B5EF4-FFF2-40B4-BE49-F238E27FC236}">
                <a16:creationId xmlns:a16="http://schemas.microsoft.com/office/drawing/2014/main" id="{1BC1F523-94CF-26E5-51B7-D3635F2A8CDE}"/>
              </a:ext>
            </a:extLst>
          </p:cNvPr>
          <p:cNvSpPr txBox="1"/>
          <p:nvPr/>
        </p:nvSpPr>
        <p:spPr>
          <a:xfrm>
            <a:off x="207520" y="1333168"/>
            <a:ext cx="5888480" cy="2544286"/>
          </a:xfrm>
          <a:prstGeom prst="rect">
            <a:avLst/>
          </a:prstGeom>
          <a:noFill/>
        </p:spPr>
        <p:txBody>
          <a:bodyPr wrap="square">
            <a:spAutoFit/>
          </a:bodyPr>
          <a:lstStyle/>
          <a:p>
            <a:pPr>
              <a:spcAft>
                <a:spcPts val="800"/>
              </a:spcAft>
              <a:buClr>
                <a:srgbClr val="203062"/>
              </a:buClr>
              <a:tabLst>
                <a:tab pos="325112" algn="l"/>
                <a:tab pos="325959" algn="l"/>
              </a:tabLst>
            </a:pPr>
            <a:r>
              <a:rPr lang="en-US" sz="1800" dirty="0"/>
              <a:t>Used in a variety of digital business that rely on data harvesting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Price Comparison</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Email address gathering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Social Media Scraping</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Research and Development</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Job listings</a:t>
            </a:r>
          </a:p>
        </p:txBody>
      </p:sp>
      <p:pic>
        <p:nvPicPr>
          <p:cNvPr id="10" name="Picture 9" descr="Question mark on green pastel background">
            <a:extLst>
              <a:ext uri="{FF2B5EF4-FFF2-40B4-BE49-F238E27FC236}">
                <a16:creationId xmlns:a16="http://schemas.microsoft.com/office/drawing/2014/main" id="{A6D6D53F-9CE8-D241-8D26-04F1F813718E}"/>
              </a:ext>
            </a:extLst>
          </p:cNvPr>
          <p:cNvPicPr>
            <a:picLocks noChangeAspect="1"/>
          </p:cNvPicPr>
          <p:nvPr/>
        </p:nvPicPr>
        <p:blipFill>
          <a:blip r:embed="rId3"/>
          <a:stretch>
            <a:fillRect/>
          </a:stretch>
        </p:blipFill>
        <p:spPr>
          <a:xfrm>
            <a:off x="6105728" y="1609928"/>
            <a:ext cx="5856050" cy="43920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6432" y="886077"/>
            <a:ext cx="4303607" cy="324021"/>
          </a:xfrm>
          <a:prstGeom prst="rect">
            <a:avLst/>
          </a:prstGeom>
        </p:spPr>
        <p:txBody>
          <a:bodyPr vert="horz" wrap="square" lIns="0" tIns="16087" rIns="0" bIns="0" rtlCol="0">
            <a:spAutoFit/>
          </a:bodyPr>
          <a:lstStyle/>
          <a:p>
            <a:pPr marL="71965">
              <a:spcBef>
                <a:spcPts val="7"/>
              </a:spcBef>
            </a:pPr>
            <a:r>
              <a:rPr sz="2000" b="1" spc="-7" dirty="0">
                <a:solidFill>
                  <a:srgbClr val="001F5F"/>
                </a:solidFill>
              </a:rPr>
              <a:t>Web</a:t>
            </a:r>
            <a:r>
              <a:rPr sz="2000" b="1" spc="-20" dirty="0">
                <a:solidFill>
                  <a:srgbClr val="001F5F"/>
                </a:solidFill>
              </a:rPr>
              <a:t> </a:t>
            </a:r>
            <a:r>
              <a:rPr sz="2000" b="1" spc="-7" dirty="0">
                <a:solidFill>
                  <a:srgbClr val="001F5F"/>
                </a:solidFill>
              </a:rPr>
              <a:t>Scraping </a:t>
            </a:r>
            <a:r>
              <a:rPr sz="2000" b="1" spc="-33" dirty="0">
                <a:solidFill>
                  <a:srgbClr val="001F5F"/>
                </a:solidFill>
              </a:rPr>
              <a:t>vs</a:t>
            </a:r>
            <a:r>
              <a:rPr sz="2000" b="1" spc="27" dirty="0">
                <a:solidFill>
                  <a:srgbClr val="001F5F"/>
                </a:solidFill>
              </a:rPr>
              <a:t> </a:t>
            </a:r>
            <a:r>
              <a:rPr sz="2000" b="1" spc="-7" dirty="0">
                <a:solidFill>
                  <a:srgbClr val="001F5F"/>
                </a:solidFill>
              </a:rPr>
              <a:t>Web </a:t>
            </a:r>
            <a:r>
              <a:rPr sz="2000" b="1" dirty="0">
                <a:solidFill>
                  <a:srgbClr val="001F5F"/>
                </a:solidFill>
              </a:rPr>
              <a:t>Crawling</a:t>
            </a:r>
            <a:endParaRPr sz="2000" dirty="0"/>
          </a:p>
        </p:txBody>
      </p:sp>
      <p:grpSp>
        <p:nvGrpSpPr>
          <p:cNvPr id="10" name="Group 9">
            <a:extLst>
              <a:ext uri="{FF2B5EF4-FFF2-40B4-BE49-F238E27FC236}">
                <a16:creationId xmlns:a16="http://schemas.microsoft.com/office/drawing/2014/main" id="{A8663708-B0F4-7D83-4795-B85DD96D3737}"/>
              </a:ext>
            </a:extLst>
          </p:cNvPr>
          <p:cNvGrpSpPr/>
          <p:nvPr/>
        </p:nvGrpSpPr>
        <p:grpSpPr>
          <a:xfrm>
            <a:off x="2093068" y="1600200"/>
            <a:ext cx="8005864" cy="4323945"/>
            <a:chOff x="1819072" y="1600200"/>
            <a:chExt cx="8005864" cy="4323945"/>
          </a:xfrm>
        </p:grpSpPr>
        <p:grpSp>
          <p:nvGrpSpPr>
            <p:cNvPr id="8" name="Group 7">
              <a:extLst>
                <a:ext uri="{FF2B5EF4-FFF2-40B4-BE49-F238E27FC236}">
                  <a16:creationId xmlns:a16="http://schemas.microsoft.com/office/drawing/2014/main" id="{373F0A93-DFEA-81AE-806B-30BC64CBC9B8}"/>
                </a:ext>
              </a:extLst>
            </p:cNvPr>
            <p:cNvGrpSpPr/>
            <p:nvPr/>
          </p:nvGrpSpPr>
          <p:grpSpPr>
            <a:xfrm>
              <a:off x="2494078" y="1795382"/>
              <a:ext cx="6655853" cy="3948175"/>
              <a:chOff x="1860308" y="1717558"/>
              <a:chExt cx="6655853" cy="3948175"/>
            </a:xfrm>
          </p:grpSpPr>
          <p:pic>
            <p:nvPicPr>
              <p:cNvPr id="7" name="object 7"/>
              <p:cNvPicPr/>
              <p:nvPr/>
            </p:nvPicPr>
            <p:blipFill>
              <a:blip r:embed="rId3" cstate="print"/>
              <a:stretch>
                <a:fillRect/>
              </a:stretch>
            </p:blipFill>
            <p:spPr>
              <a:xfrm>
                <a:off x="4779785" y="1717558"/>
                <a:ext cx="225655" cy="3948175"/>
              </a:xfrm>
              <a:prstGeom prst="rect">
                <a:avLst/>
              </a:prstGeom>
            </p:spPr>
          </p:pic>
          <p:pic>
            <p:nvPicPr>
              <p:cNvPr id="13" name="object 13"/>
              <p:cNvPicPr/>
              <p:nvPr/>
            </p:nvPicPr>
            <p:blipFill>
              <a:blip r:embed="rId4" cstate="print"/>
              <a:stretch>
                <a:fillRect/>
              </a:stretch>
            </p:blipFill>
            <p:spPr>
              <a:xfrm>
                <a:off x="1860308" y="1782421"/>
                <a:ext cx="2184708" cy="3818449"/>
              </a:xfrm>
              <a:prstGeom prst="rect">
                <a:avLst/>
              </a:prstGeom>
            </p:spPr>
          </p:pic>
          <p:pic>
            <p:nvPicPr>
              <p:cNvPr id="14" name="object 14"/>
              <p:cNvPicPr/>
              <p:nvPr/>
            </p:nvPicPr>
            <p:blipFill>
              <a:blip r:embed="rId5" cstate="print"/>
              <a:stretch>
                <a:fillRect/>
              </a:stretch>
            </p:blipFill>
            <p:spPr>
              <a:xfrm>
                <a:off x="5740209" y="1785241"/>
                <a:ext cx="2775952" cy="3812809"/>
              </a:xfrm>
              <a:prstGeom prst="rect">
                <a:avLst/>
              </a:prstGeom>
            </p:spPr>
          </p:pic>
        </p:grpSp>
        <p:sp>
          <p:nvSpPr>
            <p:cNvPr id="9" name="Rectangle 8">
              <a:extLst>
                <a:ext uri="{FF2B5EF4-FFF2-40B4-BE49-F238E27FC236}">
                  <a16:creationId xmlns:a16="http://schemas.microsoft.com/office/drawing/2014/main" id="{07816A88-598A-BCC4-84D3-ED0F10F676F6}"/>
                </a:ext>
              </a:extLst>
            </p:cNvPr>
            <p:cNvSpPr/>
            <p:nvPr/>
          </p:nvSpPr>
          <p:spPr>
            <a:xfrm>
              <a:off x="1819072" y="1600200"/>
              <a:ext cx="8005864" cy="4323945"/>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id="{8AA5DC79-E24E-B75A-957B-145BE9AA9838}"/>
              </a:ext>
            </a:extLst>
          </p:cNvPr>
          <p:cNvGrpSpPr/>
          <p:nvPr/>
        </p:nvGrpSpPr>
        <p:grpSpPr>
          <a:xfrm>
            <a:off x="0" y="6329680"/>
            <a:ext cx="12192000" cy="356968"/>
            <a:chOff x="0" y="6329680"/>
            <a:chExt cx="12192000" cy="356968"/>
          </a:xfrm>
        </p:grpSpPr>
        <p:cxnSp>
          <p:nvCxnSpPr>
            <p:cNvPr id="12" name="Straight Connector 11">
              <a:extLst>
                <a:ext uri="{FF2B5EF4-FFF2-40B4-BE49-F238E27FC236}">
                  <a16:creationId xmlns:a16="http://schemas.microsoft.com/office/drawing/2014/main" id="{E8CA8A2B-7D34-83DE-5841-7BE059836C97}"/>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62D4E34-D171-1D3D-55C8-ADCF2CE4E38A}"/>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9" name="TextBox 18">
              <a:extLst>
                <a:ext uri="{FF2B5EF4-FFF2-40B4-BE49-F238E27FC236}">
                  <a16:creationId xmlns:a16="http://schemas.microsoft.com/office/drawing/2014/main" id="{894BDE57-C8AE-B9E0-F31E-9F7FBDC61D52}"/>
                </a:ext>
              </a:extLst>
            </p:cNvPr>
            <p:cNvSpPr txBox="1"/>
            <p:nvPr/>
          </p:nvSpPr>
          <p:spPr>
            <a:xfrm>
              <a:off x="880529" y="6390193"/>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6">
                    <a:extLst>
                      <a:ext uri="{A12FA001-AC4F-418D-AE19-62706E023703}">
                        <ahyp:hlinkClr xmlns:ahyp="http://schemas.microsoft.com/office/drawing/2018/hyperlinkcolor" val="tx"/>
                      </a:ext>
                    </a:extLst>
                  </a:hlinkClick>
                </a:rPr>
                <a:t>http://prowebscraping.com/</a:t>
              </a:r>
              <a:endParaRPr lang="en-IN" sz="1200" dirty="0">
                <a:solidFill>
                  <a:srgbClr val="0000FF"/>
                </a:solidFill>
                <a:latin typeface="+mn-lt"/>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5E956AD0-35B3-CF01-EC57-B6219BF60054}"/>
              </a:ext>
            </a:extLst>
          </p:cNvPr>
          <p:cNvGraphicFramePr/>
          <p:nvPr>
            <p:extLst>
              <p:ext uri="{D42A27DB-BD31-4B8C-83A1-F6EECF244321}">
                <p14:modId xmlns:p14="http://schemas.microsoft.com/office/powerpoint/2010/main" val="3538666219"/>
              </p:ext>
            </p:extLst>
          </p:nvPr>
        </p:nvGraphicFramePr>
        <p:xfrm>
          <a:off x="3648666" y="1812403"/>
          <a:ext cx="4894669" cy="4124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0ECEF6E-34D1-3CC9-9A68-6A9AFCF0953D}"/>
              </a:ext>
            </a:extLst>
          </p:cNvPr>
          <p:cNvSpPr txBox="1"/>
          <p:nvPr/>
        </p:nvSpPr>
        <p:spPr>
          <a:xfrm>
            <a:off x="208626" y="869555"/>
            <a:ext cx="6466935"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01F5F"/>
                </a:solidFill>
              </a:rPr>
              <a:t>Applications of Web Scraping</a:t>
            </a:r>
            <a:endParaRPr 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14281" y="892042"/>
            <a:ext cx="5262880" cy="324021"/>
          </a:xfrm>
          <a:prstGeom prst="rect">
            <a:avLst/>
          </a:prstGeom>
        </p:spPr>
        <p:txBody>
          <a:bodyPr vert="horz" wrap="square" lIns="0" tIns="16087" rIns="0" bIns="0" rtlCol="0">
            <a:spAutoFit/>
          </a:bodyPr>
          <a:lstStyle/>
          <a:p>
            <a:pPr marL="16933">
              <a:spcBef>
                <a:spcPts val="127"/>
              </a:spcBef>
            </a:pPr>
            <a:r>
              <a:rPr lang="en-US" sz="2000" b="1" spc="7" dirty="0">
                <a:solidFill>
                  <a:srgbClr val="001F5F"/>
                </a:solidFill>
              </a:rPr>
              <a:t>Two</a:t>
            </a:r>
            <a:r>
              <a:rPr lang="en-US" sz="2000" b="1" spc="-47" dirty="0">
                <a:solidFill>
                  <a:srgbClr val="001F5F"/>
                </a:solidFill>
              </a:rPr>
              <a:t> </a:t>
            </a:r>
            <a:r>
              <a:rPr lang="en-US" sz="2000" b="1" spc="-20" dirty="0">
                <a:solidFill>
                  <a:srgbClr val="001F5F"/>
                </a:solidFill>
              </a:rPr>
              <a:t>Types</a:t>
            </a:r>
            <a:r>
              <a:rPr lang="en-US" sz="2000" b="1" spc="53" dirty="0">
                <a:solidFill>
                  <a:srgbClr val="001F5F"/>
                </a:solidFill>
              </a:rPr>
              <a:t> </a:t>
            </a:r>
            <a:r>
              <a:rPr lang="en-US" sz="2000" b="1" spc="-7" dirty="0">
                <a:solidFill>
                  <a:srgbClr val="001F5F"/>
                </a:solidFill>
              </a:rPr>
              <a:t>of</a:t>
            </a:r>
            <a:r>
              <a:rPr lang="en-US" sz="2000" b="1" dirty="0">
                <a:solidFill>
                  <a:srgbClr val="001F5F"/>
                </a:solidFill>
              </a:rPr>
              <a:t> </a:t>
            </a:r>
            <a:r>
              <a:rPr lang="en-US" sz="2000" b="1" spc="-7" dirty="0">
                <a:solidFill>
                  <a:srgbClr val="001F5F"/>
                </a:solidFill>
              </a:rPr>
              <a:t>Extract</a:t>
            </a:r>
            <a:r>
              <a:rPr lang="en-US" sz="2000" b="1" spc="7" dirty="0">
                <a:solidFill>
                  <a:srgbClr val="001F5F"/>
                </a:solidFill>
              </a:rPr>
              <a:t> </a:t>
            </a:r>
            <a:r>
              <a:rPr lang="en-US" sz="2000" b="1" spc="-7" dirty="0">
                <a:solidFill>
                  <a:srgbClr val="001F5F"/>
                </a:solidFill>
              </a:rPr>
              <a:t>Data</a:t>
            </a:r>
            <a:r>
              <a:rPr lang="en-US" sz="2000" b="1" spc="13" dirty="0">
                <a:solidFill>
                  <a:srgbClr val="001F5F"/>
                </a:solidFill>
              </a:rPr>
              <a:t> </a:t>
            </a:r>
            <a:r>
              <a:rPr lang="en-US" sz="2000" b="1" spc="-7" dirty="0">
                <a:solidFill>
                  <a:srgbClr val="001F5F"/>
                </a:solidFill>
              </a:rPr>
              <a:t>From</a:t>
            </a:r>
            <a:r>
              <a:rPr lang="en-US" sz="2000" b="1" spc="20" dirty="0">
                <a:solidFill>
                  <a:srgbClr val="001F5F"/>
                </a:solidFill>
              </a:rPr>
              <a:t> </a:t>
            </a:r>
            <a:r>
              <a:rPr lang="en-US" sz="2000" b="1" spc="-7" dirty="0">
                <a:solidFill>
                  <a:srgbClr val="001F5F"/>
                </a:solidFill>
              </a:rPr>
              <a:t>a</a:t>
            </a:r>
            <a:r>
              <a:rPr lang="en-US" sz="2000" b="1" spc="13" dirty="0">
                <a:solidFill>
                  <a:srgbClr val="001F5F"/>
                </a:solidFill>
              </a:rPr>
              <a:t> </a:t>
            </a:r>
            <a:r>
              <a:rPr lang="en-US" sz="2000" b="1" dirty="0">
                <a:solidFill>
                  <a:srgbClr val="001F5F"/>
                </a:solidFill>
              </a:rPr>
              <a:t>Website</a:t>
            </a:r>
            <a:endParaRPr lang="en-US" sz="2000" dirty="0"/>
          </a:p>
        </p:txBody>
      </p:sp>
      <p:grpSp>
        <p:nvGrpSpPr>
          <p:cNvPr id="12" name="Group 11">
            <a:extLst>
              <a:ext uri="{FF2B5EF4-FFF2-40B4-BE49-F238E27FC236}">
                <a16:creationId xmlns:a16="http://schemas.microsoft.com/office/drawing/2014/main" id="{00ABA731-50FE-ACEC-982A-F5E9E966C614}"/>
              </a:ext>
            </a:extLst>
          </p:cNvPr>
          <p:cNvGrpSpPr/>
          <p:nvPr/>
        </p:nvGrpSpPr>
        <p:grpSpPr>
          <a:xfrm>
            <a:off x="3180947" y="2529192"/>
            <a:ext cx="4756825" cy="826851"/>
            <a:chOff x="2363821" y="2529192"/>
            <a:chExt cx="4756825" cy="826851"/>
          </a:xfrm>
        </p:grpSpPr>
        <p:sp>
          <p:nvSpPr>
            <p:cNvPr id="6" name="Rectangle: Rounded Corners 5">
              <a:extLst>
                <a:ext uri="{FF2B5EF4-FFF2-40B4-BE49-F238E27FC236}">
                  <a16:creationId xmlns:a16="http://schemas.microsoft.com/office/drawing/2014/main" id="{75186896-4B93-C67E-E08F-207D38A55FD5}"/>
                </a:ext>
              </a:extLst>
            </p:cNvPr>
            <p:cNvSpPr/>
            <p:nvPr/>
          </p:nvSpPr>
          <p:spPr>
            <a:xfrm>
              <a:off x="2626467" y="2830749"/>
              <a:ext cx="4494179" cy="525294"/>
            </a:xfrm>
            <a:prstGeom prst="round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22341470-5C00-60F1-7AA2-A36E6259E22A}"/>
                </a:ext>
              </a:extLst>
            </p:cNvPr>
            <p:cNvSpPr/>
            <p:nvPr/>
          </p:nvSpPr>
          <p:spPr>
            <a:xfrm>
              <a:off x="2363821" y="2529192"/>
              <a:ext cx="583660" cy="583660"/>
            </a:xfrm>
            <a:prstGeom prst="ellipse">
              <a:avLst/>
            </a:prstGeom>
            <a:solidFill>
              <a:schemeClr val="bg1"/>
            </a:solidFill>
            <a:ln>
              <a:solidFill>
                <a:srgbClr val="9F5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bject 8">
              <a:extLst>
                <a:ext uri="{FF2B5EF4-FFF2-40B4-BE49-F238E27FC236}">
                  <a16:creationId xmlns:a16="http://schemas.microsoft.com/office/drawing/2014/main" id="{5C6AFC27-B5AC-8862-EA3E-E3058B1C30B9}"/>
                </a:ext>
              </a:extLst>
            </p:cNvPr>
            <p:cNvSpPr txBox="1"/>
            <p:nvPr/>
          </p:nvSpPr>
          <p:spPr>
            <a:xfrm>
              <a:off x="3446840" y="2939332"/>
              <a:ext cx="2856690" cy="294953"/>
            </a:xfrm>
            <a:prstGeom prst="rect">
              <a:avLst/>
            </a:prstGeom>
          </p:spPr>
          <p:txBody>
            <a:bodyPr vert="horz" wrap="square" lIns="0" tIns="17780" rIns="0" bIns="0" rtlCol="0">
              <a:spAutoFit/>
            </a:bodyPr>
            <a:lstStyle/>
            <a:p>
              <a:pPr>
                <a:spcBef>
                  <a:spcPts val="140"/>
                </a:spcBef>
                <a:spcAft>
                  <a:spcPts val="800"/>
                </a:spcAft>
                <a:tabLst>
                  <a:tab pos="398770" algn="l"/>
                  <a:tab pos="399617" algn="l"/>
                </a:tabLst>
              </a:pPr>
              <a:r>
                <a:rPr sz="1800" dirty="0">
                  <a:solidFill>
                    <a:schemeClr val="bg1"/>
                  </a:solidFill>
                  <a:latin typeface="Arial MT"/>
                  <a:cs typeface="Arial MT"/>
                </a:rPr>
                <a:t>Use</a:t>
              </a:r>
              <a:r>
                <a:rPr sz="1800" spc="-33" dirty="0">
                  <a:solidFill>
                    <a:schemeClr val="bg1"/>
                  </a:solidFill>
                  <a:latin typeface="Arial MT"/>
                  <a:cs typeface="Arial MT"/>
                </a:rPr>
                <a:t> </a:t>
              </a:r>
              <a:r>
                <a:rPr sz="1800" dirty="0">
                  <a:solidFill>
                    <a:schemeClr val="bg1"/>
                  </a:solidFill>
                  <a:latin typeface="Arial MT"/>
                  <a:cs typeface="Arial MT"/>
                </a:rPr>
                <a:t>the</a:t>
              </a:r>
              <a:r>
                <a:rPr sz="1800" spc="-60" dirty="0">
                  <a:solidFill>
                    <a:schemeClr val="bg1"/>
                  </a:solidFill>
                  <a:latin typeface="Arial MT"/>
                  <a:cs typeface="Arial MT"/>
                </a:rPr>
                <a:t> </a:t>
              </a:r>
              <a:r>
                <a:rPr sz="1800" dirty="0">
                  <a:solidFill>
                    <a:schemeClr val="bg1"/>
                  </a:solidFill>
                  <a:latin typeface="Arial MT"/>
                  <a:cs typeface="Arial MT"/>
                </a:rPr>
                <a:t>API</a:t>
              </a:r>
              <a:r>
                <a:rPr sz="1800" spc="-20" dirty="0">
                  <a:solidFill>
                    <a:schemeClr val="bg1"/>
                  </a:solidFill>
                  <a:latin typeface="Arial MT"/>
                  <a:cs typeface="Arial MT"/>
                </a:rPr>
                <a:t> </a:t>
              </a:r>
              <a:r>
                <a:rPr sz="1800" dirty="0">
                  <a:solidFill>
                    <a:schemeClr val="bg1"/>
                  </a:solidFill>
                  <a:latin typeface="Arial MT"/>
                  <a:cs typeface="Arial MT"/>
                </a:rPr>
                <a:t>of</a:t>
              </a:r>
              <a:r>
                <a:rPr sz="1800" spc="-33" dirty="0">
                  <a:solidFill>
                    <a:schemeClr val="bg1"/>
                  </a:solidFill>
                  <a:latin typeface="Arial MT"/>
                  <a:cs typeface="Arial MT"/>
                </a:rPr>
                <a:t> </a:t>
              </a:r>
              <a:r>
                <a:rPr sz="1800" dirty="0">
                  <a:solidFill>
                    <a:schemeClr val="bg1"/>
                  </a:solidFill>
                  <a:latin typeface="Arial MT"/>
                  <a:cs typeface="Arial MT"/>
                </a:rPr>
                <a:t>the</a:t>
              </a:r>
              <a:r>
                <a:rPr sz="1800" spc="-47" dirty="0">
                  <a:solidFill>
                    <a:schemeClr val="bg1"/>
                  </a:solidFill>
                  <a:latin typeface="Arial MT"/>
                  <a:cs typeface="Arial MT"/>
                </a:rPr>
                <a:t> </a:t>
              </a:r>
              <a:r>
                <a:rPr sz="1800" dirty="0">
                  <a:solidFill>
                    <a:schemeClr val="bg1"/>
                  </a:solidFill>
                  <a:latin typeface="Arial MT"/>
                  <a:cs typeface="Arial MT"/>
                </a:rPr>
                <a:t>website</a:t>
              </a:r>
            </a:p>
          </p:txBody>
        </p:sp>
        <p:sp>
          <p:nvSpPr>
            <p:cNvPr id="11" name="object 8">
              <a:extLst>
                <a:ext uri="{FF2B5EF4-FFF2-40B4-BE49-F238E27FC236}">
                  <a16:creationId xmlns:a16="http://schemas.microsoft.com/office/drawing/2014/main" id="{901E7491-6109-0C18-8466-7F8813DEDC91}"/>
                </a:ext>
              </a:extLst>
            </p:cNvPr>
            <p:cNvSpPr txBox="1"/>
            <p:nvPr/>
          </p:nvSpPr>
          <p:spPr>
            <a:xfrm>
              <a:off x="2523255" y="2657231"/>
              <a:ext cx="297214" cy="305276"/>
            </a:xfrm>
            <a:prstGeom prst="rect">
              <a:avLst/>
            </a:prstGeom>
          </p:spPr>
          <p:txBody>
            <a:bodyPr vert="horz" wrap="square" lIns="0" tIns="17780" rIns="0" bIns="0" rtlCol="0">
              <a:spAutoFit/>
            </a:bodyPr>
            <a:lstStyle/>
            <a:p>
              <a:pPr>
                <a:spcBef>
                  <a:spcPts val="140"/>
                </a:spcBef>
                <a:spcAft>
                  <a:spcPts val="800"/>
                </a:spcAft>
                <a:tabLst>
                  <a:tab pos="398770" algn="l"/>
                  <a:tab pos="399617" algn="l"/>
                </a:tabLst>
              </a:pPr>
              <a:r>
                <a:rPr lang="en-IN" sz="1800" dirty="0">
                  <a:solidFill>
                    <a:srgbClr val="9F5900"/>
                  </a:solidFill>
                  <a:latin typeface="Arial MT"/>
                  <a:cs typeface="Arial MT"/>
                </a:rPr>
                <a:t>01</a:t>
              </a:r>
              <a:endParaRPr sz="1800" dirty="0">
                <a:solidFill>
                  <a:srgbClr val="9F5900"/>
                </a:solidFill>
                <a:latin typeface="Arial MT"/>
                <a:cs typeface="Arial MT"/>
              </a:endParaRPr>
            </a:p>
          </p:txBody>
        </p:sp>
      </p:grpSp>
      <p:grpSp>
        <p:nvGrpSpPr>
          <p:cNvPr id="13" name="Group 12">
            <a:extLst>
              <a:ext uri="{FF2B5EF4-FFF2-40B4-BE49-F238E27FC236}">
                <a16:creationId xmlns:a16="http://schemas.microsoft.com/office/drawing/2014/main" id="{92D7360D-E7EA-103C-08FD-48D8CFB46756}"/>
              </a:ext>
            </a:extLst>
          </p:cNvPr>
          <p:cNvGrpSpPr/>
          <p:nvPr/>
        </p:nvGrpSpPr>
        <p:grpSpPr>
          <a:xfrm>
            <a:off x="3171219" y="3822973"/>
            <a:ext cx="4776281" cy="826851"/>
            <a:chOff x="2363821" y="2529192"/>
            <a:chExt cx="4776281" cy="826851"/>
          </a:xfrm>
        </p:grpSpPr>
        <p:sp>
          <p:nvSpPr>
            <p:cNvPr id="14" name="Rectangle: Rounded Corners 13">
              <a:extLst>
                <a:ext uri="{FF2B5EF4-FFF2-40B4-BE49-F238E27FC236}">
                  <a16:creationId xmlns:a16="http://schemas.microsoft.com/office/drawing/2014/main" id="{3952AD9E-65BF-BD8C-C6D1-81553407D6CA}"/>
                </a:ext>
              </a:extLst>
            </p:cNvPr>
            <p:cNvSpPr/>
            <p:nvPr/>
          </p:nvSpPr>
          <p:spPr>
            <a:xfrm>
              <a:off x="2626468" y="2830749"/>
              <a:ext cx="4513634" cy="525294"/>
            </a:xfrm>
            <a:prstGeom prst="roundRect">
              <a:avLst/>
            </a:prstGeom>
            <a:solidFill>
              <a:schemeClr val="accent2">
                <a:lumMod val="90000"/>
                <a:lumOff val="10000"/>
              </a:schemeClr>
            </a:solidFill>
            <a:ln>
              <a:solidFill>
                <a:srgbClr val="3737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91471D5C-A941-3E96-9EDE-33811BEF6F8E}"/>
                </a:ext>
              </a:extLst>
            </p:cNvPr>
            <p:cNvSpPr/>
            <p:nvPr/>
          </p:nvSpPr>
          <p:spPr>
            <a:xfrm>
              <a:off x="2363821" y="2529192"/>
              <a:ext cx="583660" cy="583660"/>
            </a:xfrm>
            <a:prstGeom prst="ellipse">
              <a:avLst/>
            </a:prstGeom>
            <a:solidFill>
              <a:schemeClr val="bg1"/>
            </a:solidFill>
            <a:ln>
              <a:solidFill>
                <a:srgbClr val="37373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bject 8">
              <a:extLst>
                <a:ext uri="{FF2B5EF4-FFF2-40B4-BE49-F238E27FC236}">
                  <a16:creationId xmlns:a16="http://schemas.microsoft.com/office/drawing/2014/main" id="{EB6137DF-6177-611E-A618-1FBC02DB161D}"/>
                </a:ext>
              </a:extLst>
            </p:cNvPr>
            <p:cNvSpPr txBox="1"/>
            <p:nvPr/>
          </p:nvSpPr>
          <p:spPr>
            <a:xfrm>
              <a:off x="3252283" y="2939332"/>
              <a:ext cx="3450076" cy="294953"/>
            </a:xfrm>
            <a:prstGeom prst="rect">
              <a:avLst/>
            </a:prstGeom>
          </p:spPr>
          <p:txBody>
            <a:bodyPr vert="horz" wrap="square" lIns="0" tIns="17780" rIns="0" bIns="0" rtlCol="0">
              <a:spAutoFit/>
            </a:bodyPr>
            <a:lstStyle/>
            <a:p>
              <a:pPr>
                <a:spcBef>
                  <a:spcPts val="140"/>
                </a:spcBef>
                <a:spcAft>
                  <a:spcPts val="800"/>
                </a:spcAft>
                <a:tabLst>
                  <a:tab pos="398770" algn="l"/>
                  <a:tab pos="399617" algn="l"/>
                </a:tabLst>
              </a:pPr>
              <a:r>
                <a:rPr lang="en-US" sz="1800" dirty="0">
                  <a:solidFill>
                    <a:schemeClr val="bg1"/>
                  </a:solidFill>
                  <a:latin typeface="Arial MT"/>
                  <a:cs typeface="Arial MT"/>
                </a:rPr>
                <a:t>Access the HTML of the webpage</a:t>
              </a:r>
            </a:p>
          </p:txBody>
        </p:sp>
        <p:sp>
          <p:nvSpPr>
            <p:cNvPr id="17" name="object 8">
              <a:extLst>
                <a:ext uri="{FF2B5EF4-FFF2-40B4-BE49-F238E27FC236}">
                  <a16:creationId xmlns:a16="http://schemas.microsoft.com/office/drawing/2014/main" id="{CEB51DB2-B63A-0700-38A7-63311F3E3321}"/>
                </a:ext>
              </a:extLst>
            </p:cNvPr>
            <p:cNvSpPr txBox="1"/>
            <p:nvPr/>
          </p:nvSpPr>
          <p:spPr>
            <a:xfrm>
              <a:off x="2523255" y="2657231"/>
              <a:ext cx="297214" cy="305276"/>
            </a:xfrm>
            <a:prstGeom prst="rect">
              <a:avLst/>
            </a:prstGeom>
          </p:spPr>
          <p:txBody>
            <a:bodyPr vert="horz" wrap="square" lIns="0" tIns="17780" rIns="0" bIns="0" rtlCol="0">
              <a:spAutoFit/>
            </a:bodyPr>
            <a:lstStyle/>
            <a:p>
              <a:pPr>
                <a:spcBef>
                  <a:spcPts val="140"/>
                </a:spcBef>
                <a:spcAft>
                  <a:spcPts val="800"/>
                </a:spcAft>
                <a:tabLst>
                  <a:tab pos="398770" algn="l"/>
                  <a:tab pos="399617" algn="l"/>
                </a:tabLst>
              </a:pPr>
              <a:r>
                <a:rPr lang="en-IN" sz="1800" dirty="0">
                  <a:solidFill>
                    <a:srgbClr val="373737"/>
                  </a:solidFill>
                  <a:latin typeface="Arial MT"/>
                  <a:cs typeface="Arial MT"/>
                </a:rPr>
                <a:t>02</a:t>
              </a:r>
              <a:endParaRPr sz="1800" dirty="0">
                <a:solidFill>
                  <a:srgbClr val="373737"/>
                </a:solidFill>
                <a:latin typeface="Arial MT"/>
                <a:cs typeface="Arial M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04800" y="1350926"/>
            <a:ext cx="4925060" cy="1052425"/>
          </a:xfrm>
          <a:prstGeom prst="rect">
            <a:avLst/>
          </a:prstGeom>
        </p:spPr>
        <p:txBody>
          <a:bodyPr vert="horz" wrap="square" lIns="0" tIns="16087" rIns="0" bIns="0" rtlCol="0" anchor="t">
            <a:spAutoFit/>
          </a:bodyPr>
          <a:lstStyle/>
          <a:p>
            <a:pPr marL="228600" indent="-228600">
              <a:spcAft>
                <a:spcPts val="800"/>
              </a:spcAft>
              <a:buFont typeface="Arial" panose="020B0604020202020204" pitchFamily="34" charset="0"/>
              <a:buChar char="•"/>
              <a:tabLst>
                <a:tab pos="398770" algn="l"/>
                <a:tab pos="399617" algn="l"/>
              </a:tabLst>
            </a:pPr>
            <a:r>
              <a:rPr lang="en-US" sz="1800" spc="-7" dirty="0" err="1"/>
              <a:t>BeautifulSoup</a:t>
            </a:r>
            <a:endParaRPr lang="en-US" sz="1800" spc="-7" dirty="0"/>
          </a:p>
          <a:p>
            <a:pPr marL="228600" indent="-228600">
              <a:spcAft>
                <a:spcPts val="800"/>
              </a:spcAft>
              <a:buFont typeface="Arial" panose="020B0604020202020204" pitchFamily="34" charset="0"/>
              <a:buChar char="•"/>
              <a:tabLst>
                <a:tab pos="398770" algn="l"/>
                <a:tab pos="399617" algn="l"/>
              </a:tabLst>
            </a:pPr>
            <a:r>
              <a:rPr lang="en-US" sz="1800" spc="-7" dirty="0">
                <a:latin typeface="Arial MT"/>
                <a:cs typeface="Arial MT"/>
              </a:rPr>
              <a:t>Selenium</a:t>
            </a:r>
          </a:p>
          <a:p>
            <a:pPr marL="228600" indent="-228600">
              <a:spcAft>
                <a:spcPts val="800"/>
              </a:spcAft>
              <a:buFont typeface="Arial" panose="020B0604020202020204" pitchFamily="34" charset="0"/>
              <a:buChar char="•"/>
              <a:tabLst>
                <a:tab pos="398770" algn="l"/>
                <a:tab pos="399617" algn="l"/>
              </a:tabLst>
            </a:pPr>
            <a:r>
              <a:rPr lang="en-US" sz="1800" dirty="0">
                <a:latin typeface="Arial MT"/>
                <a:cs typeface="Arial MT"/>
              </a:rPr>
              <a:t>Requests</a:t>
            </a:r>
            <a:endParaRPr sz="1800" dirty="0">
              <a:latin typeface="Arial MT"/>
              <a:cs typeface="Arial MT"/>
            </a:endParaRPr>
          </a:p>
        </p:txBody>
      </p:sp>
      <p:pic>
        <p:nvPicPr>
          <p:cNvPr id="8" name="object 8"/>
          <p:cNvPicPr/>
          <p:nvPr/>
        </p:nvPicPr>
        <p:blipFill>
          <a:blip r:embed="rId3" cstate="print"/>
          <a:stretch>
            <a:fillRect/>
          </a:stretch>
        </p:blipFill>
        <p:spPr>
          <a:xfrm>
            <a:off x="6096000" y="1600199"/>
            <a:ext cx="5839838" cy="4156089"/>
          </a:xfrm>
          <a:prstGeom prst="rect">
            <a:avLst/>
          </a:prstGeom>
        </p:spPr>
      </p:pic>
      <p:sp>
        <p:nvSpPr>
          <p:cNvPr id="17" name="TextBox 16">
            <a:extLst>
              <a:ext uri="{FF2B5EF4-FFF2-40B4-BE49-F238E27FC236}">
                <a16:creationId xmlns:a16="http://schemas.microsoft.com/office/drawing/2014/main" id="{607CE365-2E29-8E89-E739-37F397B2291F}"/>
              </a:ext>
            </a:extLst>
          </p:cNvPr>
          <p:cNvSpPr txBox="1"/>
          <p:nvPr/>
        </p:nvSpPr>
        <p:spPr>
          <a:xfrm>
            <a:off x="189167" y="850099"/>
            <a:ext cx="5374255"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a:solidFill>
                  <a:srgbClr val="001F5F"/>
                </a:solidFill>
              </a:rPr>
              <a:t>Some libraries used for Web Scraping</a:t>
            </a:r>
            <a:endParaRPr lang="en-US"/>
          </a:p>
        </p:txBody>
      </p:sp>
      <p:grpSp>
        <p:nvGrpSpPr>
          <p:cNvPr id="9" name="Group 8">
            <a:extLst>
              <a:ext uri="{FF2B5EF4-FFF2-40B4-BE49-F238E27FC236}">
                <a16:creationId xmlns:a16="http://schemas.microsoft.com/office/drawing/2014/main" id="{34A77D43-999C-4A85-6146-641BD9966A8D}"/>
              </a:ext>
            </a:extLst>
          </p:cNvPr>
          <p:cNvGrpSpPr/>
          <p:nvPr/>
        </p:nvGrpSpPr>
        <p:grpSpPr>
          <a:xfrm>
            <a:off x="0" y="6329680"/>
            <a:ext cx="12192000" cy="356968"/>
            <a:chOff x="0" y="6329680"/>
            <a:chExt cx="12192000" cy="356968"/>
          </a:xfrm>
        </p:grpSpPr>
        <p:cxnSp>
          <p:nvCxnSpPr>
            <p:cNvPr id="10" name="Straight Connector 9">
              <a:extLst>
                <a:ext uri="{FF2B5EF4-FFF2-40B4-BE49-F238E27FC236}">
                  <a16:creationId xmlns:a16="http://schemas.microsoft.com/office/drawing/2014/main" id="{4113B5F1-06BB-7A45-659E-6E5C03B49C75}"/>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CD75B9-0ACC-808B-1C5F-BB57DF09BBC7}"/>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dirty="0">
                  <a:latin typeface="+mn-lt"/>
                </a:rPr>
                <a:t>Source : </a:t>
              </a:r>
            </a:p>
          </p:txBody>
        </p:sp>
        <p:sp>
          <p:nvSpPr>
            <p:cNvPr id="12" name="TextBox 11">
              <a:extLst>
                <a:ext uri="{FF2B5EF4-FFF2-40B4-BE49-F238E27FC236}">
                  <a16:creationId xmlns:a16="http://schemas.microsoft.com/office/drawing/2014/main" id="{74963660-3E7C-62B0-BD1B-23B6C31B07E9}"/>
                </a:ext>
              </a:extLst>
            </p:cNvPr>
            <p:cNvSpPr txBox="1"/>
            <p:nvPr/>
          </p:nvSpPr>
          <p:spPr>
            <a:xfrm>
              <a:off x="880529" y="6390193"/>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https://www.projectpro.io/article/python-libraries-for-web-scraping/625</a:t>
              </a:r>
              <a:endParaRPr lang="en-IN" sz="1200" dirty="0">
                <a:solidFill>
                  <a:srgbClr val="0000FF"/>
                </a:solidFill>
                <a:latin typeface="+mn-l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6160" y="895805"/>
            <a:ext cx="4303607" cy="324021"/>
          </a:xfrm>
          <a:prstGeom prst="rect">
            <a:avLst/>
          </a:prstGeom>
        </p:spPr>
        <p:txBody>
          <a:bodyPr vert="horz" wrap="square" lIns="0" tIns="16087" rIns="0" bIns="0" rtlCol="0">
            <a:spAutoFit/>
          </a:bodyPr>
          <a:lstStyle/>
          <a:p>
            <a:pPr marL="58419"/>
            <a:r>
              <a:rPr sz="2000" b="1" spc="-7" dirty="0">
                <a:solidFill>
                  <a:srgbClr val="001F5F"/>
                </a:solidFill>
              </a:rPr>
              <a:t>What</a:t>
            </a:r>
            <a:r>
              <a:rPr sz="2000" b="1" spc="-27" dirty="0">
                <a:solidFill>
                  <a:srgbClr val="001F5F"/>
                </a:solidFill>
              </a:rPr>
              <a:t> </a:t>
            </a:r>
            <a:r>
              <a:rPr sz="2000" b="1" spc="-7" dirty="0">
                <a:solidFill>
                  <a:srgbClr val="001F5F"/>
                </a:solidFill>
              </a:rPr>
              <a:t>is Beautiful</a:t>
            </a:r>
            <a:r>
              <a:rPr sz="2000" b="1" dirty="0">
                <a:solidFill>
                  <a:srgbClr val="001F5F"/>
                </a:solidFill>
              </a:rPr>
              <a:t> </a:t>
            </a:r>
            <a:r>
              <a:rPr sz="2000" b="1" spc="-7" dirty="0">
                <a:solidFill>
                  <a:srgbClr val="001F5F"/>
                </a:solidFill>
              </a:rPr>
              <a:t>Soup?</a:t>
            </a:r>
            <a:endParaRPr sz="2000" dirty="0"/>
          </a:p>
        </p:txBody>
      </p:sp>
      <p:pic>
        <p:nvPicPr>
          <p:cNvPr id="7" name="object 7"/>
          <p:cNvPicPr/>
          <p:nvPr/>
        </p:nvPicPr>
        <p:blipFill>
          <a:blip r:embed="rId3" cstate="print"/>
          <a:stretch>
            <a:fillRect/>
          </a:stretch>
        </p:blipFill>
        <p:spPr>
          <a:xfrm>
            <a:off x="2184016" y="1796391"/>
            <a:ext cx="7823969" cy="447794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252486-653C-F838-1D14-49B96BB3C4C0}"/>
              </a:ext>
            </a:extLst>
          </p:cNvPr>
          <p:cNvSpPr txBox="1">
            <a:spLocks/>
          </p:cNvSpPr>
          <p:nvPr/>
        </p:nvSpPr>
        <p:spPr>
          <a:xfrm>
            <a:off x="208214" y="857641"/>
            <a:ext cx="11775571" cy="393600"/>
          </a:xfrm>
          <a:prstGeom prst="rect">
            <a:avLst/>
          </a:prstGeom>
        </p:spPr>
        <p:txBody>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algn="l">
              <a:buClrTx/>
              <a:defRPr/>
            </a:pPr>
            <a:r>
              <a:rPr kumimoji="0" lang="en-US" sz="2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Classroom Activity </a:t>
            </a:r>
          </a:p>
        </p:txBody>
      </p:sp>
      <p:sp>
        <p:nvSpPr>
          <p:cNvPr id="5" name="Freeform 3">
            <a:extLst>
              <a:ext uri="{FF2B5EF4-FFF2-40B4-BE49-F238E27FC236}">
                <a16:creationId xmlns:a16="http://schemas.microsoft.com/office/drawing/2014/main" id="{1EB162F0-8992-4E18-5424-48EAC7713CF3}"/>
              </a:ext>
            </a:extLst>
          </p:cNvPr>
          <p:cNvSpPr/>
          <p:nvPr/>
        </p:nvSpPr>
        <p:spPr>
          <a:xfrm rot="16200000">
            <a:off x="5480891" y="-1567612"/>
            <a:ext cx="1344393" cy="11315830"/>
          </a:xfrm>
          <a:custGeom>
            <a:avLst/>
            <a:gdLst/>
            <a:ahLst/>
            <a:cxnLst/>
            <a:rect l="l" t="t" r="r" b="b"/>
            <a:pathLst>
              <a:path w="1041002" h="4221827">
                <a:moveTo>
                  <a:pt x="0" y="0"/>
                </a:moveTo>
                <a:lnTo>
                  <a:pt x="1041002" y="0"/>
                </a:lnTo>
                <a:lnTo>
                  <a:pt x="1041002" y="4221827"/>
                </a:lnTo>
                <a:lnTo>
                  <a:pt x="0" y="4221827"/>
                </a:lnTo>
                <a:close/>
              </a:path>
            </a:pathLst>
          </a:custGeom>
          <a:solidFill>
            <a:srgbClr val="E7EFFF"/>
          </a:solidFill>
        </p:spPr>
        <p:txBody>
          <a:bodyPr/>
          <a:lstStyle/>
          <a:p>
            <a:endParaRPr lang="en-US" dirty="0"/>
          </a:p>
        </p:txBody>
      </p:sp>
      <p:sp>
        <p:nvSpPr>
          <p:cNvPr id="6" name="Text Placeholder 4">
            <a:extLst>
              <a:ext uri="{FF2B5EF4-FFF2-40B4-BE49-F238E27FC236}">
                <a16:creationId xmlns:a16="http://schemas.microsoft.com/office/drawing/2014/main" id="{26093654-8303-4B8A-D480-ACA1489B7B36}"/>
              </a:ext>
            </a:extLst>
          </p:cNvPr>
          <p:cNvSpPr txBox="1">
            <a:spLocks/>
          </p:cNvSpPr>
          <p:nvPr/>
        </p:nvSpPr>
        <p:spPr>
          <a:xfrm>
            <a:off x="509682" y="3668944"/>
            <a:ext cx="9170499" cy="369332"/>
          </a:xfrm>
          <a:prstGeom prst="rect">
            <a:avLst/>
          </a:prstGeom>
        </p:spPr>
        <p:txBody>
          <a:bodyPr wrap="square">
            <a:spAutoFit/>
          </a:bodyPr>
          <a:lst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a:lstStyle>
          <a:p>
            <a:pPr marL="0" indent="0" defTabSz="914400">
              <a:spcBef>
                <a:spcPts val="0"/>
              </a:spcBef>
              <a:spcAft>
                <a:spcPts val="800"/>
              </a:spcAft>
              <a:buNone/>
              <a:defRPr/>
            </a:pPr>
            <a:r>
              <a:rPr kumimoji="0"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rPr>
              <a:t>Lab 23:  </a:t>
            </a:r>
            <a:r>
              <a:rPr kumimoji="0" lang="en-US" sz="1800" i="0" u="none" strike="noStrike" kern="1200" cap="none" spc="0" normalizeH="0" baseline="0" noProof="0" dirty="0">
                <a:ln>
                  <a:noFill/>
                </a:ln>
                <a:effectLst/>
                <a:uLnTx/>
                <a:uFillTx/>
                <a:latin typeface="Arial" panose="020B0604020202020204" pitchFamily="34" charset="0"/>
                <a:cs typeface="Arial" panose="020B0604020202020204" pitchFamily="34" charset="0"/>
              </a:rPr>
              <a:t>A Data Analysis case study using techniques of  EDA.</a:t>
            </a:r>
          </a:p>
        </p:txBody>
      </p:sp>
      <p:grpSp>
        <p:nvGrpSpPr>
          <p:cNvPr id="7" name="Group 6">
            <a:extLst>
              <a:ext uri="{FF2B5EF4-FFF2-40B4-BE49-F238E27FC236}">
                <a16:creationId xmlns:a16="http://schemas.microsoft.com/office/drawing/2014/main" id="{60D147C4-C856-8CB0-5CB5-8FD48D911B20}"/>
              </a:ext>
            </a:extLst>
          </p:cNvPr>
          <p:cNvGrpSpPr/>
          <p:nvPr/>
        </p:nvGrpSpPr>
        <p:grpSpPr>
          <a:xfrm>
            <a:off x="9567474" y="2477614"/>
            <a:ext cx="2247900" cy="1931790"/>
            <a:chOff x="9822117" y="2527458"/>
            <a:chExt cx="2247900" cy="1931790"/>
          </a:xfrm>
        </p:grpSpPr>
        <p:grpSp>
          <p:nvGrpSpPr>
            <p:cNvPr id="14" name="Group 13">
              <a:extLst>
                <a:ext uri="{FF2B5EF4-FFF2-40B4-BE49-F238E27FC236}">
                  <a16:creationId xmlns:a16="http://schemas.microsoft.com/office/drawing/2014/main" id="{E9515BC8-7C94-4DBA-AE98-C4E2F10093CF}"/>
                </a:ext>
              </a:extLst>
            </p:cNvPr>
            <p:cNvGrpSpPr/>
            <p:nvPr/>
          </p:nvGrpSpPr>
          <p:grpSpPr>
            <a:xfrm>
              <a:off x="9822117" y="2527458"/>
              <a:ext cx="2247900" cy="1931790"/>
              <a:chOff x="6610281" y="1271173"/>
              <a:chExt cx="3029211" cy="2603229"/>
            </a:xfrm>
          </p:grpSpPr>
          <p:grpSp>
            <p:nvGrpSpPr>
              <p:cNvPr id="16" name="Group 2">
                <a:extLst>
                  <a:ext uri="{FF2B5EF4-FFF2-40B4-BE49-F238E27FC236}">
                    <a16:creationId xmlns:a16="http://schemas.microsoft.com/office/drawing/2014/main" id="{B86FC60A-B9B8-E6CC-3908-21C1D5F7976D}"/>
                  </a:ext>
                </a:extLst>
              </p:cNvPr>
              <p:cNvGrpSpPr/>
              <p:nvPr/>
            </p:nvGrpSpPr>
            <p:grpSpPr>
              <a:xfrm>
                <a:off x="6610281" y="1271173"/>
                <a:ext cx="3029211" cy="2603229"/>
                <a:chOff x="0" y="0"/>
                <a:chExt cx="812800" cy="698500"/>
              </a:xfrm>
            </p:grpSpPr>
            <p:sp>
              <p:nvSpPr>
                <p:cNvPr id="18" name="Freeform 3">
                  <a:extLst>
                    <a:ext uri="{FF2B5EF4-FFF2-40B4-BE49-F238E27FC236}">
                      <a16:creationId xmlns:a16="http://schemas.microsoft.com/office/drawing/2014/main" id="{663F6987-4ADC-7026-F891-8901B59989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C405B7">
                        <a:alpha val="100000"/>
                      </a:srgbClr>
                    </a:gs>
                    <a:gs pos="50000">
                      <a:srgbClr val="054CC4">
                        <a:alpha val="100000"/>
                      </a:srgbClr>
                    </a:gs>
                    <a:gs pos="100000">
                      <a:srgbClr val="51048D">
                        <a:alpha val="100000"/>
                      </a:srgbClr>
                    </a:gs>
                  </a:gsLst>
                  <a:lin ang="0"/>
                </a:gradFill>
              </p:spPr>
              <p:txBody>
                <a:bodyPr/>
                <a:lstStyle/>
                <a:p>
                  <a:endParaRPr lang="en-US"/>
                </a:p>
              </p:txBody>
            </p:sp>
            <p:sp>
              <p:nvSpPr>
                <p:cNvPr id="20" name="TextBox 4">
                  <a:extLst>
                    <a:ext uri="{FF2B5EF4-FFF2-40B4-BE49-F238E27FC236}">
                      <a16:creationId xmlns:a16="http://schemas.microsoft.com/office/drawing/2014/main" id="{D3ADB4FC-AF00-FB59-C583-849EA4BD5B53}"/>
                    </a:ext>
                  </a:extLst>
                </p:cNvPr>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7" name="Freeform 27">
                <a:extLst>
                  <a:ext uri="{FF2B5EF4-FFF2-40B4-BE49-F238E27FC236}">
                    <a16:creationId xmlns:a16="http://schemas.microsoft.com/office/drawing/2014/main" id="{AFE37790-7751-32C9-201A-1110723BDB42}"/>
                  </a:ext>
                </a:extLst>
              </p:cNvPr>
              <p:cNvSpPr/>
              <p:nvPr/>
            </p:nvSpPr>
            <p:spPr>
              <a:xfrm>
                <a:off x="6768053" y="1386338"/>
                <a:ext cx="2711689" cy="2349001"/>
              </a:xfrm>
              <a:custGeom>
                <a:avLst/>
                <a:gdLst/>
                <a:ahLst/>
                <a:cxnLst/>
                <a:rect l="l" t="t" r="r" b="b"/>
                <a:pathLst>
                  <a:path w="2115625" h="1832661">
                    <a:moveTo>
                      <a:pt x="0" y="0"/>
                    </a:moveTo>
                    <a:lnTo>
                      <a:pt x="2115625" y="0"/>
                    </a:lnTo>
                    <a:lnTo>
                      <a:pt x="2115625" y="1832660"/>
                    </a:lnTo>
                    <a:lnTo>
                      <a:pt x="0" y="18326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5" name="Picture 14">
              <a:extLst>
                <a:ext uri="{FF2B5EF4-FFF2-40B4-BE49-F238E27FC236}">
                  <a16:creationId xmlns:a16="http://schemas.microsoft.com/office/drawing/2014/main" id="{DD05E2B3-85F1-426C-8C17-A49FE0B5FB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289363" y="2913295"/>
              <a:ext cx="1371629" cy="1047511"/>
            </a:xfrm>
            <a:prstGeom prst="rect">
              <a:avLst/>
            </a:prstGeom>
          </p:spPr>
        </p:pic>
      </p:grpSp>
      <p:sp>
        <p:nvSpPr>
          <p:cNvPr id="10" name="Freeform 9">
            <a:extLst>
              <a:ext uri="{FF2B5EF4-FFF2-40B4-BE49-F238E27FC236}">
                <a16:creationId xmlns:a16="http://schemas.microsoft.com/office/drawing/2014/main" id="{6938696A-61FB-9DF7-4C73-BE4101324ED3}"/>
              </a:ext>
            </a:extLst>
          </p:cNvPr>
          <p:cNvSpPr/>
          <p:nvPr/>
        </p:nvSpPr>
        <p:spPr>
          <a:xfrm rot="5400000">
            <a:off x="1884651" y="3517511"/>
            <a:ext cx="113353" cy="2849785"/>
          </a:xfrm>
          <a:custGeom>
            <a:avLst/>
            <a:gdLst/>
            <a:ahLst/>
            <a:cxnLst/>
            <a:rect l="l" t="t" r="r" b="b"/>
            <a:pathLst>
              <a:path w="72352" h="2911279">
                <a:moveTo>
                  <a:pt x="0" y="0"/>
                </a:moveTo>
                <a:lnTo>
                  <a:pt x="72352" y="0"/>
                </a:lnTo>
                <a:lnTo>
                  <a:pt x="72352" y="2911279"/>
                </a:lnTo>
                <a:lnTo>
                  <a:pt x="0" y="2911279"/>
                </a:lnTo>
                <a:close/>
              </a:path>
            </a:pathLst>
          </a:custGeom>
          <a:gradFill rotWithShape="1">
            <a:gsLst>
              <a:gs pos="0">
                <a:srgbClr val="51048D">
                  <a:alpha val="100000"/>
                </a:srgbClr>
              </a:gs>
              <a:gs pos="50000">
                <a:srgbClr val="054CC4">
                  <a:alpha val="100000"/>
                </a:srgbClr>
              </a:gs>
              <a:gs pos="100000">
                <a:srgbClr val="C405B7">
                  <a:alpha val="100000"/>
                </a:srgbClr>
              </a:gs>
            </a:gsLst>
            <a:lin ang="5400000"/>
          </a:gradFill>
        </p:spPr>
        <p:txBody>
          <a:bodyPr/>
          <a:lstStyle/>
          <a:p>
            <a:endParaRPr lang="en-IN"/>
          </a:p>
        </p:txBody>
      </p:sp>
      <p:sp>
        <p:nvSpPr>
          <p:cNvPr id="2" name="TextBox 1">
            <a:extLst>
              <a:ext uri="{FF2B5EF4-FFF2-40B4-BE49-F238E27FC236}">
                <a16:creationId xmlns:a16="http://schemas.microsoft.com/office/drawing/2014/main" id="{AA148FC3-2AD2-A00D-56BE-FE2480A11E53}"/>
              </a:ext>
            </a:extLst>
          </p:cNvPr>
          <p:cNvSpPr txBox="1"/>
          <p:nvPr/>
        </p:nvSpPr>
        <p:spPr>
          <a:xfrm>
            <a:off x="4752974" y="4300457"/>
            <a:ext cx="2695576" cy="369332"/>
          </a:xfrm>
          <a:prstGeom prst="rect">
            <a:avLst/>
          </a:prstGeom>
          <a:noFill/>
        </p:spPr>
        <p:txBody>
          <a:bodyPr wrap="square" rtlCol="0">
            <a:spAutoFit/>
          </a:bodyPr>
          <a:lstStyle/>
          <a:p>
            <a:r>
              <a:rPr lang="en-US" sz="1800" b="1" dirty="0"/>
              <a:t>Solution:</a:t>
            </a:r>
            <a:r>
              <a:rPr lang="en-US" sz="1800" b="1" dirty="0">
                <a:solidFill>
                  <a:schemeClr val="tx1"/>
                </a:solidFill>
              </a:rPr>
              <a:t> </a:t>
            </a:r>
            <a:r>
              <a:rPr lang="en-US" sz="1800" b="1" dirty="0">
                <a:solidFill>
                  <a:schemeClr val="tx1"/>
                </a:solidFill>
                <a:hlinkClick r:id="rId6">
                  <a:extLst>
                    <a:ext uri="{A12FA001-AC4F-418D-AE19-62706E023703}">
                      <ahyp:hlinkClr xmlns:ahyp="http://schemas.microsoft.com/office/drawing/2018/hyperlinkcolor" val="tx"/>
                    </a:ext>
                  </a:extLst>
                </a:hlinkClick>
              </a:rPr>
              <a:t>GitHub Link</a:t>
            </a:r>
            <a:endParaRPr lang="en-US" sz="1800" b="1" dirty="0"/>
          </a:p>
        </p:txBody>
      </p:sp>
    </p:spTree>
    <p:extLst>
      <p:ext uri="{BB962C8B-B14F-4D97-AF65-F5344CB8AC3E}">
        <p14:creationId xmlns:p14="http://schemas.microsoft.com/office/powerpoint/2010/main" val="31094123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4401" y="1371451"/>
            <a:ext cx="5821599" cy="2540012"/>
          </a:xfrm>
          <a:prstGeom prst="rect">
            <a:avLst/>
          </a:prstGeom>
        </p:spPr>
        <p:txBody>
          <a:bodyPr vert="horz" wrap="square" lIns="0" tIns="16087" rIns="0" bIns="0" rtlCol="0" anchor="t">
            <a:spAutoFit/>
          </a:bodyPr>
          <a:lstStyle/>
          <a:p>
            <a:pPr marL="228600" indent="-228600">
              <a:spcBef>
                <a:spcPts val="1960"/>
              </a:spcBef>
              <a:spcAft>
                <a:spcPts val="800"/>
              </a:spcAft>
              <a:buClr>
                <a:srgbClr val="203062"/>
              </a:buClr>
              <a:buFont typeface="Arial" panose="020B0604020202020204" pitchFamily="34" charset="0"/>
              <a:buChar char="•"/>
              <a:tabLst>
                <a:tab pos="342045" algn="l"/>
                <a:tab pos="342891" algn="l"/>
              </a:tabLst>
            </a:pPr>
            <a:r>
              <a:rPr sz="1800" spc="13" dirty="0">
                <a:latin typeface="+mj-lt"/>
                <a:cs typeface="Arial MT"/>
              </a:rPr>
              <a:t>We</a:t>
            </a:r>
            <a:r>
              <a:rPr sz="1800" spc="-40" dirty="0">
                <a:latin typeface="+mj-lt"/>
                <a:cs typeface="Arial MT"/>
              </a:rPr>
              <a:t> </a:t>
            </a:r>
            <a:r>
              <a:rPr sz="1800" dirty="0">
                <a:latin typeface="+mj-lt"/>
                <a:cs typeface="Arial MT"/>
              </a:rPr>
              <a:t>studied</a:t>
            </a:r>
            <a:r>
              <a:rPr sz="1800" spc="-40" dirty="0">
                <a:latin typeface="+mj-lt"/>
                <a:cs typeface="Arial MT"/>
              </a:rPr>
              <a:t> </a:t>
            </a:r>
            <a:r>
              <a:rPr sz="1800" spc="-7" dirty="0">
                <a:latin typeface="+mj-lt"/>
                <a:cs typeface="Arial MT"/>
              </a:rPr>
              <a:t>about</a:t>
            </a:r>
            <a:r>
              <a:rPr sz="1800" spc="-53" dirty="0">
                <a:latin typeface="+mj-lt"/>
                <a:cs typeface="Arial MT"/>
              </a:rPr>
              <a:t> </a:t>
            </a:r>
            <a:r>
              <a:rPr sz="1800" dirty="0">
                <a:latin typeface="+mj-lt"/>
                <a:cs typeface="Arial MT"/>
              </a:rPr>
              <a:t>the</a:t>
            </a:r>
            <a:r>
              <a:rPr sz="1800" spc="-20" dirty="0">
                <a:latin typeface="+mj-lt"/>
                <a:cs typeface="Arial MT"/>
              </a:rPr>
              <a:t> </a:t>
            </a:r>
            <a:r>
              <a:rPr sz="1800" dirty="0">
                <a:latin typeface="+mj-lt"/>
                <a:cs typeface="Arial MT"/>
              </a:rPr>
              <a:t>meaning</a:t>
            </a:r>
            <a:r>
              <a:rPr sz="1800" spc="-47" dirty="0">
                <a:latin typeface="+mj-lt"/>
                <a:cs typeface="Arial MT"/>
              </a:rPr>
              <a:t> </a:t>
            </a:r>
            <a:r>
              <a:rPr sz="1800" spc="-7" dirty="0">
                <a:latin typeface="+mj-lt"/>
                <a:cs typeface="Arial MT"/>
              </a:rPr>
              <a:t>of</a:t>
            </a:r>
            <a:r>
              <a:rPr sz="1800" dirty="0">
                <a:latin typeface="+mj-lt"/>
                <a:cs typeface="Arial MT"/>
              </a:rPr>
              <a:t> </a:t>
            </a:r>
            <a:r>
              <a:rPr sz="1800" spc="-7" dirty="0">
                <a:latin typeface="+mj-lt"/>
                <a:cs typeface="Arial MT"/>
              </a:rPr>
              <a:t>exploratory</a:t>
            </a:r>
            <a:r>
              <a:rPr sz="1800" spc="-47" dirty="0">
                <a:latin typeface="+mj-lt"/>
                <a:cs typeface="Arial MT"/>
              </a:rPr>
              <a:t> </a:t>
            </a:r>
            <a:r>
              <a:rPr sz="1800" dirty="0">
                <a:latin typeface="+mj-lt"/>
                <a:cs typeface="Arial MT"/>
              </a:rPr>
              <a:t>data</a:t>
            </a:r>
            <a:r>
              <a:rPr sz="1800" spc="-33" dirty="0">
                <a:latin typeface="+mj-lt"/>
                <a:cs typeface="Arial MT"/>
              </a:rPr>
              <a:t> </a:t>
            </a:r>
            <a:r>
              <a:rPr sz="1800" dirty="0">
                <a:latin typeface="+mj-lt"/>
                <a:cs typeface="Arial MT"/>
              </a:rPr>
              <a:t>analysis.</a:t>
            </a:r>
          </a:p>
          <a:p>
            <a:pPr marL="228600" indent="-228600">
              <a:spcAft>
                <a:spcPts val="800"/>
              </a:spcAft>
              <a:buClr>
                <a:srgbClr val="203062"/>
              </a:buClr>
              <a:buFont typeface="Arial" panose="020B0604020202020204" pitchFamily="34" charset="0"/>
              <a:buChar char="•"/>
              <a:tabLst>
                <a:tab pos="342045" algn="l"/>
                <a:tab pos="342891" algn="l"/>
              </a:tabLst>
            </a:pPr>
            <a:r>
              <a:rPr sz="1800" spc="13" dirty="0">
                <a:latin typeface="+mj-lt"/>
                <a:cs typeface="Arial MT"/>
              </a:rPr>
              <a:t>We</a:t>
            </a:r>
            <a:r>
              <a:rPr sz="1800" spc="-47" dirty="0">
                <a:latin typeface="+mj-lt"/>
                <a:cs typeface="Arial MT"/>
              </a:rPr>
              <a:t> </a:t>
            </a:r>
            <a:r>
              <a:rPr sz="1800" spc="-7" dirty="0">
                <a:latin typeface="+mj-lt"/>
                <a:cs typeface="Arial MT"/>
              </a:rPr>
              <a:t>have</a:t>
            </a:r>
            <a:r>
              <a:rPr sz="1800" spc="7" dirty="0">
                <a:latin typeface="+mj-lt"/>
                <a:cs typeface="Arial MT"/>
              </a:rPr>
              <a:t> </a:t>
            </a:r>
            <a:r>
              <a:rPr sz="1800" spc="-7" dirty="0">
                <a:latin typeface="+mj-lt"/>
                <a:cs typeface="Arial MT"/>
              </a:rPr>
              <a:t>understood</a:t>
            </a:r>
            <a:r>
              <a:rPr sz="1800" spc="-53" dirty="0">
                <a:latin typeface="+mj-lt"/>
                <a:cs typeface="Arial MT"/>
              </a:rPr>
              <a:t> </a:t>
            </a:r>
            <a:r>
              <a:rPr sz="1800" dirty="0">
                <a:latin typeface="+mj-lt"/>
                <a:cs typeface="Arial MT"/>
              </a:rPr>
              <a:t>the</a:t>
            </a:r>
            <a:r>
              <a:rPr sz="1800" spc="-27" dirty="0">
                <a:latin typeface="+mj-lt"/>
                <a:cs typeface="Arial MT"/>
              </a:rPr>
              <a:t> </a:t>
            </a:r>
            <a:r>
              <a:rPr sz="1800" dirty="0">
                <a:latin typeface="+mj-lt"/>
                <a:cs typeface="Arial MT"/>
              </a:rPr>
              <a:t>necessity</a:t>
            </a:r>
            <a:r>
              <a:rPr sz="1800" spc="-40" dirty="0">
                <a:latin typeface="+mj-lt"/>
                <a:cs typeface="Arial MT"/>
              </a:rPr>
              <a:t> </a:t>
            </a:r>
            <a:r>
              <a:rPr sz="1800" dirty="0">
                <a:latin typeface="+mj-lt"/>
                <a:cs typeface="Arial MT"/>
              </a:rPr>
              <a:t>of</a:t>
            </a:r>
            <a:r>
              <a:rPr sz="1800" spc="-13" dirty="0">
                <a:latin typeface="+mj-lt"/>
                <a:cs typeface="Arial MT"/>
              </a:rPr>
              <a:t> </a:t>
            </a:r>
            <a:r>
              <a:rPr sz="1800" dirty="0">
                <a:latin typeface="+mj-lt"/>
                <a:cs typeface="Arial MT"/>
              </a:rPr>
              <a:t>exploratory</a:t>
            </a:r>
            <a:r>
              <a:rPr sz="1800" spc="-47" dirty="0">
                <a:latin typeface="+mj-lt"/>
                <a:cs typeface="Arial MT"/>
              </a:rPr>
              <a:t> </a:t>
            </a:r>
            <a:r>
              <a:rPr sz="1800" dirty="0">
                <a:latin typeface="+mj-lt"/>
                <a:cs typeface="Arial MT"/>
              </a:rPr>
              <a:t>data</a:t>
            </a:r>
            <a:r>
              <a:rPr sz="1800" spc="-33" dirty="0">
                <a:latin typeface="+mj-lt"/>
                <a:cs typeface="Arial MT"/>
              </a:rPr>
              <a:t> </a:t>
            </a:r>
            <a:r>
              <a:rPr sz="1800" spc="-7" dirty="0">
                <a:latin typeface="+mj-lt"/>
                <a:cs typeface="Arial MT"/>
              </a:rPr>
              <a:t>analysis</a:t>
            </a:r>
            <a:r>
              <a:rPr sz="1800" spc="7" dirty="0">
                <a:latin typeface="+mj-lt"/>
                <a:cs typeface="Arial MT"/>
              </a:rPr>
              <a:t> </a:t>
            </a:r>
            <a:r>
              <a:rPr sz="1800" dirty="0">
                <a:latin typeface="+mj-lt"/>
                <a:cs typeface="Arial MT"/>
              </a:rPr>
              <a:t>on</a:t>
            </a:r>
            <a:r>
              <a:rPr sz="1800" spc="-20" dirty="0">
                <a:latin typeface="+mj-lt"/>
                <a:cs typeface="Arial MT"/>
              </a:rPr>
              <a:t> </a:t>
            </a:r>
            <a:r>
              <a:rPr sz="1800" dirty="0">
                <a:latin typeface="+mj-lt"/>
                <a:cs typeface="Arial MT"/>
              </a:rPr>
              <a:t>a new</a:t>
            </a:r>
            <a:r>
              <a:rPr sz="1800" spc="-13" dirty="0">
                <a:latin typeface="+mj-lt"/>
                <a:cs typeface="Arial MT"/>
              </a:rPr>
              <a:t> </a:t>
            </a:r>
            <a:r>
              <a:rPr sz="1800" dirty="0">
                <a:latin typeface="+mj-lt"/>
                <a:cs typeface="Arial MT"/>
              </a:rPr>
              <a:t>dataset.</a:t>
            </a:r>
          </a:p>
          <a:p>
            <a:pPr marL="228600" indent="-228600">
              <a:spcAft>
                <a:spcPts val="800"/>
              </a:spcAft>
              <a:buClr>
                <a:srgbClr val="203062"/>
              </a:buClr>
              <a:buFont typeface="Arial" panose="020B0604020202020204" pitchFamily="34" charset="0"/>
              <a:buChar char="•"/>
              <a:tabLst>
                <a:tab pos="342045" algn="l"/>
                <a:tab pos="342891" algn="l"/>
              </a:tabLst>
            </a:pPr>
            <a:r>
              <a:rPr sz="1800" spc="13" dirty="0">
                <a:latin typeface="+mj-lt"/>
                <a:cs typeface="Arial MT"/>
              </a:rPr>
              <a:t>We</a:t>
            </a:r>
            <a:r>
              <a:rPr sz="1800" spc="-47" dirty="0">
                <a:latin typeface="+mj-lt"/>
                <a:cs typeface="Arial MT"/>
              </a:rPr>
              <a:t> </a:t>
            </a:r>
            <a:r>
              <a:rPr sz="1800" spc="-7" dirty="0">
                <a:latin typeface="+mj-lt"/>
                <a:cs typeface="Arial MT"/>
              </a:rPr>
              <a:t>have</a:t>
            </a:r>
            <a:r>
              <a:rPr sz="1800" spc="7" dirty="0">
                <a:latin typeface="+mj-lt"/>
                <a:cs typeface="Arial MT"/>
              </a:rPr>
              <a:t> </a:t>
            </a:r>
            <a:r>
              <a:rPr sz="1800" dirty="0">
                <a:latin typeface="+mj-lt"/>
                <a:cs typeface="Arial MT"/>
              </a:rPr>
              <a:t>used</a:t>
            </a:r>
            <a:r>
              <a:rPr sz="1800" spc="-40" dirty="0">
                <a:latin typeface="+mj-lt"/>
                <a:cs typeface="Arial MT"/>
              </a:rPr>
              <a:t> </a:t>
            </a:r>
            <a:r>
              <a:rPr sz="1800" dirty="0">
                <a:latin typeface="+mj-lt"/>
                <a:cs typeface="Arial MT"/>
              </a:rPr>
              <a:t>different</a:t>
            </a:r>
            <a:r>
              <a:rPr sz="1800" spc="-60" dirty="0">
                <a:latin typeface="+mj-lt"/>
                <a:cs typeface="Arial MT"/>
              </a:rPr>
              <a:t> </a:t>
            </a:r>
            <a:r>
              <a:rPr sz="1800" spc="-7" dirty="0">
                <a:latin typeface="+mj-lt"/>
                <a:cs typeface="Arial MT"/>
              </a:rPr>
              <a:t>types</a:t>
            </a:r>
            <a:r>
              <a:rPr sz="1800" dirty="0">
                <a:latin typeface="+mj-lt"/>
                <a:cs typeface="Arial MT"/>
              </a:rPr>
              <a:t> </a:t>
            </a:r>
            <a:r>
              <a:rPr sz="1800" spc="-7" dirty="0">
                <a:latin typeface="+mj-lt"/>
                <a:cs typeface="Arial MT"/>
              </a:rPr>
              <a:t>of</a:t>
            </a:r>
            <a:r>
              <a:rPr sz="1800" spc="-20" dirty="0">
                <a:latin typeface="+mj-lt"/>
                <a:cs typeface="Arial MT"/>
              </a:rPr>
              <a:t> </a:t>
            </a:r>
            <a:r>
              <a:rPr sz="1800" dirty="0">
                <a:latin typeface="+mj-lt"/>
                <a:cs typeface="Arial MT"/>
              </a:rPr>
              <a:t>tools</a:t>
            </a:r>
            <a:r>
              <a:rPr sz="1800" spc="-33" dirty="0">
                <a:latin typeface="+mj-lt"/>
                <a:cs typeface="Arial MT"/>
              </a:rPr>
              <a:t> </a:t>
            </a:r>
            <a:r>
              <a:rPr sz="1800" spc="-7" dirty="0">
                <a:latin typeface="+mj-lt"/>
                <a:cs typeface="Arial MT"/>
              </a:rPr>
              <a:t>and</a:t>
            </a:r>
            <a:r>
              <a:rPr sz="1800" spc="-27" dirty="0">
                <a:latin typeface="+mj-lt"/>
                <a:cs typeface="Arial MT"/>
              </a:rPr>
              <a:t> </a:t>
            </a:r>
            <a:r>
              <a:rPr sz="1800" dirty="0">
                <a:latin typeface="+mj-lt"/>
                <a:cs typeface="Arial MT"/>
              </a:rPr>
              <a:t>techniques</a:t>
            </a:r>
            <a:r>
              <a:rPr sz="1800" spc="-47" dirty="0">
                <a:latin typeface="+mj-lt"/>
                <a:cs typeface="Arial MT"/>
              </a:rPr>
              <a:t> </a:t>
            </a:r>
            <a:r>
              <a:rPr sz="1800" spc="-7" dirty="0">
                <a:latin typeface="+mj-lt"/>
                <a:cs typeface="Arial MT"/>
              </a:rPr>
              <a:t>of</a:t>
            </a:r>
            <a:r>
              <a:rPr sz="1800" spc="-20" dirty="0">
                <a:latin typeface="+mj-lt"/>
                <a:cs typeface="Arial MT"/>
              </a:rPr>
              <a:t> </a:t>
            </a:r>
            <a:r>
              <a:rPr sz="1800" spc="-7" dirty="0">
                <a:latin typeface="+mj-lt"/>
                <a:cs typeface="Arial MT"/>
              </a:rPr>
              <a:t>EDA</a:t>
            </a:r>
            <a:endParaRPr sz="1800" dirty="0">
              <a:latin typeface="+mj-lt"/>
              <a:cs typeface="Arial MT"/>
            </a:endParaRPr>
          </a:p>
          <a:p>
            <a:pPr marL="228600" indent="-228600">
              <a:spcAft>
                <a:spcPts val="800"/>
              </a:spcAft>
              <a:buClr>
                <a:srgbClr val="203062"/>
              </a:buClr>
              <a:buFont typeface="Arial" panose="020B0604020202020204" pitchFamily="34" charset="0"/>
              <a:buChar char="•"/>
              <a:tabLst>
                <a:tab pos="342045" algn="l"/>
                <a:tab pos="342891" algn="l"/>
              </a:tabLst>
            </a:pPr>
            <a:r>
              <a:rPr sz="1800" spc="7" dirty="0">
                <a:latin typeface="+mj-lt"/>
                <a:cs typeface="Arial MT"/>
              </a:rPr>
              <a:t>We</a:t>
            </a:r>
            <a:r>
              <a:rPr sz="1800" spc="133" dirty="0">
                <a:latin typeface="+mj-lt"/>
                <a:cs typeface="Arial MT"/>
              </a:rPr>
              <a:t> </a:t>
            </a:r>
            <a:r>
              <a:rPr sz="1800" spc="-7" dirty="0">
                <a:latin typeface="+mj-lt"/>
                <a:cs typeface="Arial MT"/>
              </a:rPr>
              <a:t>have</a:t>
            </a:r>
            <a:r>
              <a:rPr sz="1800" spc="152" dirty="0">
                <a:latin typeface="+mj-lt"/>
                <a:cs typeface="Arial MT"/>
              </a:rPr>
              <a:t> </a:t>
            </a:r>
            <a:r>
              <a:rPr sz="1800" spc="-7" dirty="0">
                <a:latin typeface="+mj-lt"/>
                <a:cs typeface="Arial MT"/>
              </a:rPr>
              <a:t>understood</a:t>
            </a:r>
            <a:r>
              <a:rPr sz="1800" spc="160" dirty="0">
                <a:latin typeface="+mj-lt"/>
                <a:cs typeface="Arial MT"/>
              </a:rPr>
              <a:t> </a:t>
            </a:r>
            <a:r>
              <a:rPr sz="1800" spc="-7" dirty="0">
                <a:latin typeface="+mj-lt"/>
                <a:cs typeface="Arial MT"/>
              </a:rPr>
              <a:t>how</a:t>
            </a:r>
            <a:r>
              <a:rPr sz="1800" spc="140" dirty="0">
                <a:latin typeface="+mj-lt"/>
                <a:cs typeface="Arial MT"/>
              </a:rPr>
              <a:t> </a:t>
            </a:r>
            <a:r>
              <a:rPr sz="1800" spc="-7" dirty="0">
                <a:latin typeface="+mj-lt"/>
                <a:cs typeface="Arial MT"/>
              </a:rPr>
              <a:t>to</a:t>
            </a:r>
            <a:r>
              <a:rPr sz="1800" spc="152" dirty="0">
                <a:latin typeface="+mj-lt"/>
                <a:cs typeface="Arial MT"/>
              </a:rPr>
              <a:t> </a:t>
            </a:r>
            <a:r>
              <a:rPr sz="1800" spc="-7" dirty="0">
                <a:latin typeface="+mj-lt"/>
                <a:cs typeface="Arial MT"/>
              </a:rPr>
              <a:t>use</a:t>
            </a:r>
            <a:r>
              <a:rPr sz="1800" spc="140" dirty="0">
                <a:latin typeface="+mj-lt"/>
                <a:cs typeface="Arial MT"/>
              </a:rPr>
              <a:t> </a:t>
            </a:r>
            <a:r>
              <a:rPr sz="1800" spc="-13" dirty="0">
                <a:latin typeface="+mj-lt"/>
                <a:cs typeface="Arial MT"/>
              </a:rPr>
              <a:t>pandas</a:t>
            </a:r>
            <a:r>
              <a:rPr sz="1800" spc="160" dirty="0">
                <a:latin typeface="+mj-lt"/>
                <a:cs typeface="Arial MT"/>
              </a:rPr>
              <a:t> </a:t>
            </a:r>
            <a:r>
              <a:rPr sz="1800" spc="-7" dirty="0">
                <a:latin typeface="+mj-lt"/>
                <a:cs typeface="Arial MT"/>
              </a:rPr>
              <a:t>and</a:t>
            </a:r>
            <a:r>
              <a:rPr sz="1800" spc="133" dirty="0">
                <a:latin typeface="+mj-lt"/>
                <a:cs typeface="Arial MT"/>
              </a:rPr>
              <a:t> </a:t>
            </a:r>
            <a:r>
              <a:rPr sz="1800" spc="-7" dirty="0">
                <a:latin typeface="+mj-lt"/>
                <a:cs typeface="Arial MT"/>
              </a:rPr>
              <a:t>sleep</a:t>
            </a:r>
            <a:r>
              <a:rPr sz="1800" spc="140" dirty="0">
                <a:latin typeface="+mj-lt"/>
                <a:cs typeface="Arial MT"/>
              </a:rPr>
              <a:t> </a:t>
            </a:r>
            <a:r>
              <a:rPr sz="1800" spc="-7" dirty="0">
                <a:latin typeface="+mj-lt"/>
                <a:cs typeface="Arial MT"/>
              </a:rPr>
              <a:t>on</a:t>
            </a:r>
            <a:r>
              <a:rPr sz="1800" spc="152" dirty="0">
                <a:latin typeface="+mj-lt"/>
                <a:cs typeface="Arial MT"/>
              </a:rPr>
              <a:t> </a:t>
            </a:r>
            <a:r>
              <a:rPr sz="1800" spc="-7" dirty="0">
                <a:latin typeface="+mj-lt"/>
                <a:cs typeface="Arial MT"/>
              </a:rPr>
              <a:t>libraries</a:t>
            </a:r>
            <a:r>
              <a:rPr sz="1800" spc="140" dirty="0">
                <a:latin typeface="+mj-lt"/>
                <a:cs typeface="Arial MT"/>
              </a:rPr>
              <a:t> </a:t>
            </a:r>
            <a:r>
              <a:rPr sz="1800" spc="-7" dirty="0">
                <a:latin typeface="+mj-lt"/>
                <a:cs typeface="Arial MT"/>
              </a:rPr>
              <a:t>for</a:t>
            </a:r>
            <a:r>
              <a:rPr sz="1800" spc="160" dirty="0">
                <a:latin typeface="+mj-lt"/>
                <a:cs typeface="Arial MT"/>
              </a:rPr>
              <a:t> </a:t>
            </a:r>
            <a:r>
              <a:rPr sz="1800" spc="-7" dirty="0">
                <a:latin typeface="+mj-lt"/>
                <a:cs typeface="Arial MT"/>
              </a:rPr>
              <a:t>exploratory</a:t>
            </a:r>
            <a:r>
              <a:rPr sz="1800" spc="147" dirty="0">
                <a:latin typeface="+mj-lt"/>
                <a:cs typeface="Arial MT"/>
              </a:rPr>
              <a:t> </a:t>
            </a:r>
            <a:r>
              <a:rPr sz="1800" spc="-7" dirty="0">
                <a:latin typeface="+mj-lt"/>
                <a:cs typeface="Arial MT"/>
              </a:rPr>
              <a:t>data</a:t>
            </a:r>
            <a:r>
              <a:rPr lang="en-IN" sz="1800" dirty="0">
                <a:latin typeface="+mj-lt"/>
                <a:cs typeface="Arial MT"/>
              </a:rPr>
              <a:t> </a:t>
            </a:r>
            <a:r>
              <a:rPr sz="1800" spc="-7" dirty="0">
                <a:latin typeface="+mj-lt"/>
                <a:cs typeface="Arial MT"/>
              </a:rPr>
              <a:t>analysis.</a:t>
            </a:r>
            <a:endParaRPr sz="1800" dirty="0">
              <a:latin typeface="+mj-lt"/>
              <a:cs typeface="Arial MT"/>
            </a:endParaRPr>
          </a:p>
        </p:txBody>
      </p:sp>
      <p:sp>
        <p:nvSpPr>
          <p:cNvPr id="6" name="TextBox 5">
            <a:extLst>
              <a:ext uri="{FF2B5EF4-FFF2-40B4-BE49-F238E27FC236}">
                <a16:creationId xmlns:a16="http://schemas.microsoft.com/office/drawing/2014/main" id="{44FDD74C-49A5-FDB9-7EB6-1DBA88F1D9A8}"/>
              </a:ext>
            </a:extLst>
          </p:cNvPr>
          <p:cNvSpPr txBox="1"/>
          <p:nvPr/>
        </p:nvSpPr>
        <p:spPr>
          <a:xfrm>
            <a:off x="205194" y="866189"/>
            <a:ext cx="274320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1F3863"/>
                </a:solidFill>
              </a:rPr>
              <a:t>Summary</a:t>
            </a:r>
            <a:endParaRPr lang="en-US" sz="2000" dirty="0"/>
          </a:p>
        </p:txBody>
      </p:sp>
      <p:pic>
        <p:nvPicPr>
          <p:cNvPr id="8" name="Picture 7" descr="A hand holding a magnifying glass over a clipboard&#10;&#10;Description automatically generated">
            <a:extLst>
              <a:ext uri="{FF2B5EF4-FFF2-40B4-BE49-F238E27FC236}">
                <a16:creationId xmlns:a16="http://schemas.microsoft.com/office/drawing/2014/main" id="{1FA7DFE9-416E-C724-EFDC-27BB319AFB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0" y="1201533"/>
            <a:ext cx="4953000" cy="4953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71347" y="872495"/>
            <a:ext cx="9851812" cy="344475"/>
          </a:xfrm>
          <a:prstGeom prst="rect">
            <a:avLst/>
          </a:prstGeom>
        </p:spPr>
        <p:txBody>
          <a:bodyPr vert="horz" wrap="square" lIns="0" tIns="16087" rIns="0" bIns="0" rtlCol="0">
            <a:spAutoFit/>
          </a:bodyPr>
          <a:lstStyle/>
          <a:p>
            <a:pPr marL="16933">
              <a:spcBef>
                <a:spcPts val="127"/>
              </a:spcBef>
            </a:pPr>
            <a:r>
              <a:rPr sz="2133" b="1" spc="-7" dirty="0">
                <a:solidFill>
                  <a:srgbClr val="001F5F"/>
                </a:solidFill>
              </a:rPr>
              <a:t>References</a:t>
            </a:r>
            <a:endParaRPr sz="2133" dirty="0"/>
          </a:p>
        </p:txBody>
      </p:sp>
      <p:sp>
        <p:nvSpPr>
          <p:cNvPr id="8" name="TextBox 7">
            <a:extLst>
              <a:ext uri="{FF2B5EF4-FFF2-40B4-BE49-F238E27FC236}">
                <a16:creationId xmlns:a16="http://schemas.microsoft.com/office/drawing/2014/main" id="{EF20B0FB-24C8-3A4A-0CFB-09771F933AE2}"/>
              </a:ext>
            </a:extLst>
          </p:cNvPr>
          <p:cNvSpPr txBox="1"/>
          <p:nvPr/>
        </p:nvSpPr>
        <p:spPr>
          <a:xfrm>
            <a:off x="211873" y="1337683"/>
            <a:ext cx="10080702" cy="2349361"/>
          </a:xfrm>
          <a:prstGeom prst="rect">
            <a:avLst/>
          </a:prstGeom>
          <a:noFill/>
        </p:spPr>
        <p:txBody>
          <a:bodyPr wrap="square">
            <a:spAutoFit/>
          </a:bodyPr>
          <a:lstStyle/>
          <a:p>
            <a:pPr marL="228600" indent="-228600">
              <a:spcBef>
                <a:spcPts val="2100"/>
              </a:spcBef>
              <a:spcAft>
                <a:spcPts val="800"/>
              </a:spcAft>
              <a:buClr>
                <a:srgbClr val="203062"/>
              </a:buClr>
              <a:buChar char="•"/>
              <a:tabLst>
                <a:tab pos="292093" algn="l"/>
              </a:tabLst>
            </a:pP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Exploratory</a:t>
            </a:r>
            <a:r>
              <a:rPr lang="en-US" sz="1800" u="sng" spc="-27"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Data</a:t>
            </a:r>
            <a:r>
              <a:rPr lang="en-US" sz="1800" u="sng" spc="-27"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spc="-7"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Analysis</a:t>
            </a:r>
            <a:r>
              <a:rPr lang="en-US" sz="1800" u="sng" spc="-20"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(EDA)</a:t>
            </a:r>
            <a:r>
              <a:rPr lang="en-US" sz="1800" u="sng" spc="-7"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spc="-7"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Types</a:t>
            </a: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and</a:t>
            </a:r>
            <a:r>
              <a:rPr lang="en-US" sz="1800" u="sng" spc="-40"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Tools -</a:t>
            </a:r>
            <a:r>
              <a:rPr lang="en-US" sz="1800" u="sng" spc="-20" dirty="0">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 </a:t>
            </a:r>
            <a:r>
              <a:rPr lang="en-US" sz="1800" u="sng" dirty="0" err="1">
                <a:solidFill>
                  <a:srgbClr val="0000FF"/>
                </a:solidFill>
                <a:uFill>
                  <a:solidFill>
                    <a:srgbClr val="0000FF"/>
                  </a:solidFill>
                </a:uFill>
                <a:latin typeface="Arial MT"/>
                <a:cs typeface="Arial MT"/>
                <a:hlinkClick r:id="rId2">
                  <a:extLst>
                    <a:ext uri="{A12FA001-AC4F-418D-AE19-62706E023703}">
                      <ahyp:hlinkClr xmlns:ahyp="http://schemas.microsoft.com/office/drawing/2018/hyperlinkcolor" val="tx"/>
                    </a:ext>
                  </a:extLst>
                </a:hlinkClick>
              </a:rPr>
              <a:t>GeeksforGeeks</a:t>
            </a:r>
            <a:endParaRPr lang="en-US" sz="1800" dirty="0">
              <a:solidFill>
                <a:srgbClr val="0000FF"/>
              </a:solidFill>
              <a:latin typeface="Arial MT"/>
              <a:cs typeface="Arial MT"/>
            </a:endParaRPr>
          </a:p>
          <a:p>
            <a:pPr marL="228600" indent="-228600">
              <a:spcBef>
                <a:spcPts val="860"/>
              </a:spcBef>
              <a:spcAft>
                <a:spcPts val="800"/>
              </a:spcAft>
              <a:buClr>
                <a:srgbClr val="203062"/>
              </a:buClr>
              <a:buChar char="•"/>
              <a:tabLst>
                <a:tab pos="292093" algn="l"/>
              </a:tabLst>
            </a:pPr>
            <a:r>
              <a:rPr lang="en-US" sz="1800" u="sng"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Exploratory</a:t>
            </a:r>
            <a:r>
              <a:rPr lang="en-US" sz="1800" u="sng" spc="-13"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Data</a:t>
            </a:r>
            <a:r>
              <a:rPr lang="en-US" sz="1800" u="sng" spc="-7"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Analysis</a:t>
            </a:r>
            <a:r>
              <a:rPr lang="en-US" sz="1800" u="sng"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(EDA):</a:t>
            </a:r>
            <a:r>
              <a:rPr lang="en-US" sz="1800" u="sng" spc="-13"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t>
            </a:r>
            <a:r>
              <a:rPr lang="en-US" sz="1800" u="sng" spc="-7"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Types,</a:t>
            </a:r>
            <a:r>
              <a:rPr lang="en-US" sz="1800" u="sng" spc="-13"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Tools,</a:t>
            </a:r>
            <a:r>
              <a:rPr lang="en-US" sz="1800" u="sng" spc="-13"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Process</a:t>
            </a:r>
            <a:r>
              <a:rPr lang="en-US" sz="1800" u="sng" spc="-40"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 </a:t>
            </a:r>
            <a:r>
              <a:rPr lang="en-US" sz="1800" u="sng" spc="-7" dirty="0">
                <a:solidFill>
                  <a:srgbClr val="0000FF"/>
                </a:solidFill>
                <a:uFill>
                  <a:solidFill>
                    <a:srgbClr val="0000FF"/>
                  </a:solidFill>
                </a:uFill>
                <a:latin typeface="Arial MT"/>
                <a:cs typeface="Arial MT"/>
                <a:hlinkClick r:id="rId3">
                  <a:extLst>
                    <a:ext uri="{A12FA001-AC4F-418D-AE19-62706E023703}">
                      <ahyp:hlinkClr xmlns:ahyp="http://schemas.microsoft.com/office/drawing/2018/hyperlinkcolor" val="tx"/>
                    </a:ext>
                  </a:extLst>
                </a:hlinkClick>
              </a:rPr>
              <a:t>(knowledgehut.com)</a:t>
            </a:r>
            <a:endParaRPr lang="en-US" sz="1800" dirty="0">
              <a:solidFill>
                <a:srgbClr val="0000FF"/>
              </a:solidFill>
              <a:latin typeface="Arial MT"/>
              <a:cs typeface="Arial MT"/>
            </a:endParaRPr>
          </a:p>
          <a:p>
            <a:pPr marL="228600" indent="-228600">
              <a:spcBef>
                <a:spcPts val="867"/>
              </a:spcBef>
              <a:spcAft>
                <a:spcPts val="800"/>
              </a:spcAft>
              <a:buClr>
                <a:srgbClr val="203062"/>
              </a:buClr>
              <a:buChar char="•"/>
              <a:tabLst>
                <a:tab pos="292093" algn="l"/>
              </a:tabLst>
            </a:pPr>
            <a:r>
              <a:rPr lang="en-US" sz="1800" u="sng"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Exploratory</a:t>
            </a:r>
            <a:r>
              <a:rPr lang="en-US" sz="1800" u="sng" spc="-60"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Data</a:t>
            </a:r>
            <a:r>
              <a:rPr lang="en-US" sz="1800" u="sng" spc="-53"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Analysis</a:t>
            </a:r>
            <a:r>
              <a:rPr lang="en-US" sz="1800" u="sng" spc="-40"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 </a:t>
            </a:r>
            <a:r>
              <a:rPr lang="en-US" sz="1800" u="sng" dirty="0">
                <a:solidFill>
                  <a:srgbClr val="0000FF"/>
                </a:solidFill>
                <a:uFill>
                  <a:solidFill>
                    <a:srgbClr val="0000FF"/>
                  </a:solidFill>
                </a:uFill>
                <a:latin typeface="Arial MT"/>
                <a:cs typeface="Arial MT"/>
                <a:hlinkClick r:id="rId4">
                  <a:extLst>
                    <a:ext uri="{A12FA001-AC4F-418D-AE19-62706E023703}">
                      <ahyp:hlinkClr xmlns:ahyp="http://schemas.microsoft.com/office/drawing/2018/hyperlinkcolor" val="tx"/>
                    </a:ext>
                  </a:extLst>
                </a:hlinkClick>
              </a:rPr>
              <a:t>(nist.gov)</a:t>
            </a:r>
            <a:endParaRPr lang="en-US" sz="1800" dirty="0">
              <a:solidFill>
                <a:srgbClr val="0000FF"/>
              </a:solidFill>
              <a:latin typeface="Arial MT"/>
              <a:cs typeface="Arial MT"/>
            </a:endParaRPr>
          </a:p>
          <a:p>
            <a:pPr marL="228600" indent="-228600">
              <a:spcBef>
                <a:spcPts val="867"/>
              </a:spcBef>
              <a:spcAft>
                <a:spcPts val="800"/>
              </a:spcAft>
              <a:buClr>
                <a:srgbClr val="203062"/>
              </a:buClr>
              <a:buChar char="•"/>
              <a:tabLst>
                <a:tab pos="292093" algn="l"/>
              </a:tabLst>
            </a:pPr>
            <a:r>
              <a:rPr lang="en-US" sz="1800" u="sng" spc="-7" dirty="0">
                <a:solidFill>
                  <a:srgbClr val="0000FF"/>
                </a:solidFill>
                <a:uFill>
                  <a:solidFill>
                    <a:srgbClr val="0000FF"/>
                  </a:solidFill>
                </a:uFill>
                <a:latin typeface="Arial MT"/>
                <a:cs typeface="Arial MT"/>
                <a:hlinkClick r:id="rId5">
                  <a:extLst>
                    <a:ext uri="{A12FA001-AC4F-418D-AE19-62706E023703}">
                      <ahyp:hlinkClr xmlns:ahyp="http://schemas.microsoft.com/office/drawing/2018/hyperlinkcolor" val="tx"/>
                    </a:ext>
                  </a:extLst>
                </a:hlinkClick>
              </a:rPr>
              <a:t>https://towardsdatascience.com/web-scraping-basics-82f8b5acd45c</a:t>
            </a:r>
            <a:endParaRPr lang="en-US" sz="1800" dirty="0">
              <a:solidFill>
                <a:srgbClr val="0000FF"/>
              </a:solidFill>
              <a:latin typeface="Arial MT"/>
              <a:cs typeface="Arial MT"/>
            </a:endParaRPr>
          </a:p>
          <a:p>
            <a:pPr marL="228600" indent="-228600">
              <a:spcBef>
                <a:spcPts val="867"/>
              </a:spcBef>
              <a:spcAft>
                <a:spcPts val="800"/>
              </a:spcAft>
              <a:buClr>
                <a:srgbClr val="203062"/>
              </a:buClr>
              <a:buChar char="•"/>
              <a:tabLst>
                <a:tab pos="292093" algn="l"/>
              </a:tabLst>
            </a:pPr>
            <a:r>
              <a:rPr lang="en-US" sz="1800" u="sng" spc="-7" dirty="0">
                <a:solidFill>
                  <a:srgbClr val="0000FF"/>
                </a:solidFill>
                <a:uFill>
                  <a:solidFill>
                    <a:srgbClr val="0000FF"/>
                  </a:solidFill>
                </a:uFill>
                <a:latin typeface="Arial MT"/>
                <a:cs typeface="Arial MT"/>
                <a:hlinkClick r:id="rId6">
                  <a:extLst>
                    <a:ext uri="{A12FA001-AC4F-418D-AE19-62706E023703}">
                      <ahyp:hlinkClr xmlns:ahyp="http://schemas.microsoft.com/office/drawing/2018/hyperlinkcolor" val="tx"/>
                    </a:ext>
                  </a:extLst>
                </a:hlinkClick>
              </a:rPr>
              <a:t>https://www.analyticsvidhya.com/blog/2021/06/web-scraping-with-python-beautifulsoup-library/</a:t>
            </a:r>
            <a:endParaRPr lang="en-US" sz="1800" dirty="0">
              <a:solidFill>
                <a:srgbClr val="0000FF"/>
              </a:solidFill>
              <a:latin typeface="Arial MT"/>
              <a:cs typeface="Arial M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question marks background">
            <a:extLst>
              <a:ext uri="{FF2B5EF4-FFF2-40B4-BE49-F238E27FC236}">
                <a16:creationId xmlns:a16="http://schemas.microsoft.com/office/drawing/2014/main" id="{0CA89174-A191-2B5B-05AA-371007DBE54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27719"/>
          <a:stretch/>
        </p:blipFill>
        <p:spPr bwMode="auto">
          <a:xfrm>
            <a:off x="0" y="687451"/>
            <a:ext cx="12169100" cy="58593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90499" y="77046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Quiz</a:t>
            </a:r>
            <a:endParaRPr lang="en-US" sz="20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68674" y="1259609"/>
            <a:ext cx="6633570" cy="27874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3464" indent="-283464"/>
            <a:r>
              <a:rPr lang="en-US" sz="1800" b="1" dirty="0">
                <a:solidFill>
                  <a:schemeClr val="tx1"/>
                </a:solidFill>
              </a:rPr>
              <a:t>1) The best fit line method for data in Linear Regression?</a:t>
            </a:r>
          </a:p>
          <a:p>
            <a:pPr marL="283464" indent="-283464"/>
            <a:endParaRPr lang="en-US" sz="1800" dirty="0">
              <a:solidFill>
                <a:schemeClr val="tx1"/>
              </a:solidFill>
            </a:endParaRPr>
          </a:p>
          <a:p>
            <a:pPr marL="342900" indent="-342900">
              <a:spcAft>
                <a:spcPts val="800"/>
              </a:spcAft>
              <a:buFont typeface="+mj-lt"/>
              <a:buAutoNum type="alphaLcParenR"/>
            </a:pPr>
            <a:r>
              <a:rPr lang="en-US" sz="1800" dirty="0">
                <a:solidFill>
                  <a:schemeClr val="tx1"/>
                </a:solidFill>
              </a:rPr>
              <a:t>Least Square Error</a:t>
            </a:r>
          </a:p>
          <a:p>
            <a:pPr marL="342900" indent="-342900">
              <a:spcAft>
                <a:spcPts val="800"/>
              </a:spcAft>
              <a:buFont typeface="+mj-lt"/>
              <a:buAutoNum type="alphaLcParenR"/>
            </a:pPr>
            <a:r>
              <a:rPr lang="en-US" sz="1800" dirty="0">
                <a:solidFill>
                  <a:schemeClr val="tx1"/>
                </a:solidFill>
              </a:rPr>
              <a:t>Maximum Likelihood</a:t>
            </a:r>
          </a:p>
          <a:p>
            <a:pPr marL="342900" indent="-342900">
              <a:spcAft>
                <a:spcPts val="800"/>
              </a:spcAft>
              <a:buFont typeface="+mj-lt"/>
              <a:buAutoNum type="alphaLcParenR"/>
            </a:pPr>
            <a:r>
              <a:rPr lang="en-US" sz="1800" dirty="0">
                <a:solidFill>
                  <a:schemeClr val="tx1"/>
                </a:solidFill>
              </a:rPr>
              <a:t>Logarithmic Loss</a:t>
            </a:r>
          </a:p>
          <a:p>
            <a:pPr marL="342900" indent="-342900">
              <a:spcAft>
                <a:spcPts val="800"/>
              </a:spcAft>
              <a:buFont typeface="+mj-lt"/>
              <a:buAutoNum type="alphaLcParenR"/>
            </a:pPr>
            <a:r>
              <a:rPr lang="en-US" sz="1800" dirty="0">
                <a:solidFill>
                  <a:schemeClr val="tx1"/>
                </a:solidFill>
              </a:rPr>
              <a:t>Both A and B</a:t>
            </a:r>
            <a:br>
              <a:rPr lang="en-US" sz="1800" dirty="0">
                <a:solidFill>
                  <a:schemeClr val="tx1"/>
                </a:solidFill>
              </a:rPr>
            </a:br>
            <a:endParaRPr lang="en-US" sz="1800" dirty="0"/>
          </a:p>
        </p:txBody>
      </p:sp>
      <p:sp>
        <p:nvSpPr>
          <p:cNvPr id="8" name="Rectangle 7">
            <a:extLst>
              <a:ext uri="{FF2B5EF4-FFF2-40B4-BE49-F238E27FC236}">
                <a16:creationId xmlns:a16="http://schemas.microsoft.com/office/drawing/2014/main" id="{F68DA6E7-BE39-63EF-6BFB-1AAF2AA44A96}"/>
              </a:ext>
            </a:extLst>
          </p:cNvPr>
          <p:cNvSpPr/>
          <p:nvPr/>
        </p:nvSpPr>
        <p:spPr>
          <a:xfrm>
            <a:off x="1" y="5344802"/>
            <a:ext cx="12192000" cy="1107235"/>
          </a:xfrm>
          <a:prstGeom prst="rect">
            <a:avLst/>
          </a:prstGeom>
          <a:solidFill>
            <a:srgbClr val="CDE0FF">
              <a:alpha val="59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8F369195-E923-48DC-A0D8-97B0F090AE1B}"/>
              </a:ext>
            </a:extLst>
          </p:cNvPr>
          <p:cNvSpPr txBox="1"/>
          <p:nvPr/>
        </p:nvSpPr>
        <p:spPr>
          <a:xfrm>
            <a:off x="307025" y="5498851"/>
            <a:ext cx="9643341"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solidFill>
                  <a:schemeClr val="tx1"/>
                </a:solidFill>
              </a:rPr>
              <a:t>Least Square Error</a:t>
            </a:r>
            <a:endParaRPr lang="en-US" sz="19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82BFED-D6B2-F405-913D-5F175CB5A6A8}"/>
              </a:ext>
            </a:extLst>
          </p:cNvPr>
          <p:cNvPicPr>
            <a:picLocks noChangeAspect="1"/>
          </p:cNvPicPr>
          <p:nvPr/>
        </p:nvPicPr>
        <p:blipFill>
          <a:blip r:embed="rId4"/>
          <a:srcRect t="1174" b="1174"/>
          <a:stretch/>
        </p:blipFill>
        <p:spPr>
          <a:xfrm>
            <a:off x="7943850" y="1545768"/>
            <a:ext cx="3432257" cy="4678659"/>
          </a:xfrm>
          <a:prstGeom prst="rect">
            <a:avLst/>
          </a:prstGeom>
        </p:spPr>
      </p:pic>
    </p:spTree>
    <p:extLst>
      <p:ext uri="{BB962C8B-B14F-4D97-AF65-F5344CB8AC3E}">
        <p14:creationId xmlns:p14="http://schemas.microsoft.com/office/powerpoint/2010/main" val="387891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B97527-3D34-BFEB-3D2F-E6C5912973D4}"/>
              </a:ext>
            </a:extLst>
          </p:cNvPr>
          <p:cNvSpPr txBox="1"/>
          <p:nvPr/>
        </p:nvSpPr>
        <p:spPr>
          <a:xfrm>
            <a:off x="188493" y="859551"/>
            <a:ext cx="4076115" cy="400110"/>
          </a:xfrm>
          <a:prstGeom prst="rect">
            <a:avLst/>
          </a:prstGeom>
          <a:noFill/>
        </p:spPr>
        <p:txBody>
          <a:bodyPr wrap="square">
            <a:spAutoFit/>
          </a:bodyPr>
          <a:lstStyle/>
          <a:p>
            <a:pPr marL="16933">
              <a:spcBef>
                <a:spcPts val="127"/>
              </a:spcBef>
            </a:pPr>
            <a:r>
              <a:rPr lang="en-US" sz="2000" b="1" spc="-7" dirty="0">
                <a:solidFill>
                  <a:srgbClr val="203062"/>
                </a:solidFill>
              </a:rPr>
              <a:t>Introduction to Data Science</a:t>
            </a:r>
          </a:p>
        </p:txBody>
      </p:sp>
      <p:sp>
        <p:nvSpPr>
          <p:cNvPr id="5" name="TextBox 4">
            <a:extLst>
              <a:ext uri="{FF2B5EF4-FFF2-40B4-BE49-F238E27FC236}">
                <a16:creationId xmlns:a16="http://schemas.microsoft.com/office/drawing/2014/main" id="{71D5B32E-9903-E5D7-EFF6-AD87B7B7CA16}"/>
              </a:ext>
            </a:extLst>
          </p:cNvPr>
          <p:cNvSpPr txBox="1"/>
          <p:nvPr/>
        </p:nvSpPr>
        <p:spPr>
          <a:xfrm>
            <a:off x="-2303" y="1260919"/>
            <a:ext cx="5774988" cy="2031325"/>
          </a:xfrm>
          <a:prstGeom prst="rect">
            <a:avLst/>
          </a:prstGeom>
          <a:noFill/>
        </p:spPr>
        <p:txBody>
          <a:bodyPr wrap="square">
            <a:spAutoFit/>
          </a:bodyPr>
          <a:lstStyle/>
          <a:p>
            <a:r>
              <a:rPr lang="en-US" sz="1800" dirty="0"/>
              <a:t>Data science is a multidisciplinary field that uses scientific methods, processes, algorithms, and systems to extract knowledge and insights from structured and unstructured data. It combines elements of mathematics, statistics, computer science, and domain expertise to understand complex phenomena and make data-driven decisions.</a:t>
            </a:r>
          </a:p>
        </p:txBody>
      </p:sp>
      <p:pic>
        <p:nvPicPr>
          <p:cNvPr id="8" name="Picture 7" descr="A tablet with a graph on it&#10;&#10;Description automatically generated">
            <a:extLst>
              <a:ext uri="{FF2B5EF4-FFF2-40B4-BE49-F238E27FC236}">
                <a16:creationId xmlns:a16="http://schemas.microsoft.com/office/drawing/2014/main" id="{1CE56A8C-687C-18A5-79CC-E34390B9C2F9}"/>
              </a:ext>
            </a:extLst>
          </p:cNvPr>
          <p:cNvPicPr>
            <a:picLocks noChangeAspect="1"/>
          </p:cNvPicPr>
          <p:nvPr/>
        </p:nvPicPr>
        <p:blipFill>
          <a:blip r:embed="rId3"/>
          <a:stretch>
            <a:fillRect/>
          </a:stretch>
        </p:blipFill>
        <p:spPr>
          <a:xfrm>
            <a:off x="6115456" y="1609928"/>
            <a:ext cx="5838658" cy="4109936"/>
          </a:xfrm>
          <a:prstGeom prst="rect">
            <a:avLst/>
          </a:prstGeom>
        </p:spPr>
      </p:pic>
      <p:grpSp>
        <p:nvGrpSpPr>
          <p:cNvPr id="7" name="Group 6">
            <a:extLst>
              <a:ext uri="{FF2B5EF4-FFF2-40B4-BE49-F238E27FC236}">
                <a16:creationId xmlns:a16="http://schemas.microsoft.com/office/drawing/2014/main" id="{BDC33C2A-CA50-A4E8-53A9-3F7834C29095}"/>
              </a:ext>
            </a:extLst>
          </p:cNvPr>
          <p:cNvGrpSpPr/>
          <p:nvPr/>
        </p:nvGrpSpPr>
        <p:grpSpPr>
          <a:xfrm>
            <a:off x="0" y="6329680"/>
            <a:ext cx="12192000" cy="356968"/>
            <a:chOff x="0" y="6329680"/>
            <a:chExt cx="12192000" cy="356968"/>
          </a:xfrm>
        </p:grpSpPr>
        <p:cxnSp>
          <p:nvCxnSpPr>
            <p:cNvPr id="2" name="Straight Connector 1">
              <a:extLst>
                <a:ext uri="{FF2B5EF4-FFF2-40B4-BE49-F238E27FC236}">
                  <a16:creationId xmlns:a16="http://schemas.microsoft.com/office/drawing/2014/main" id="{DBDC1B71-3096-8331-A844-06D4AFCDC7B5}"/>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3E4D1EE-E645-2AAA-14DC-8DB5BBD1B3D1}"/>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6" name="TextBox 5">
              <a:extLst>
                <a:ext uri="{FF2B5EF4-FFF2-40B4-BE49-F238E27FC236}">
                  <a16:creationId xmlns:a16="http://schemas.microsoft.com/office/drawing/2014/main" id="{264DDE31-B33C-25AC-2EF2-FC9CFCBD2E02}"/>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https://miro.medium.com/v2/format:webp/1*Owa2rsDG6Rwv1IM_RdsL3A.gif</a:t>
              </a:r>
              <a:endParaRPr lang="en-IN" sz="1200" dirty="0">
                <a:solidFill>
                  <a:srgbClr val="0000FF"/>
                </a:solidFill>
                <a:latin typeface="+mn-lt"/>
              </a:endParaRPr>
            </a:p>
          </p:txBody>
        </p:sp>
      </p:grpSp>
    </p:spTree>
    <p:extLst>
      <p:ext uri="{BB962C8B-B14F-4D97-AF65-F5344CB8AC3E}">
        <p14:creationId xmlns:p14="http://schemas.microsoft.com/office/powerpoint/2010/main" val="2271667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question marks background">
            <a:extLst>
              <a:ext uri="{FF2B5EF4-FFF2-40B4-BE49-F238E27FC236}">
                <a16:creationId xmlns:a16="http://schemas.microsoft.com/office/drawing/2014/main" id="{0CA89174-A191-2B5B-05AA-371007DBE54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27719"/>
          <a:stretch/>
        </p:blipFill>
        <p:spPr bwMode="auto">
          <a:xfrm>
            <a:off x="0" y="687451"/>
            <a:ext cx="12169100" cy="58593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90499" y="77046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Quiz</a:t>
            </a:r>
            <a:endParaRPr lang="en-US" sz="20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68674" y="1259609"/>
            <a:ext cx="5927326" cy="27874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3464" indent="-283464">
              <a:buFont typeface="+mj-lt"/>
              <a:buAutoNum type="arabicPeriod" startAt="2"/>
            </a:pPr>
            <a:r>
              <a:rPr lang="en-US" sz="1800" b="1" dirty="0"/>
              <a:t>What is the typical sequence of steps in a supervised learning project?</a:t>
            </a:r>
          </a:p>
          <a:p>
            <a:endParaRPr lang="en-US" sz="1800" dirty="0"/>
          </a:p>
          <a:p>
            <a:pPr marL="283464" indent="-283464">
              <a:spcAft>
                <a:spcPts val="800"/>
              </a:spcAft>
              <a:buFont typeface="+mj-lt"/>
              <a:buAutoNum type="alphaLcParenR"/>
            </a:pPr>
            <a:r>
              <a:rPr lang="en-US" sz="1800" dirty="0"/>
              <a:t>Data preprocessing, model training, model deployment</a:t>
            </a:r>
          </a:p>
          <a:p>
            <a:pPr marL="283464" indent="-283464">
              <a:spcAft>
                <a:spcPts val="800"/>
              </a:spcAft>
              <a:buFont typeface="+mj-lt"/>
              <a:buAutoNum type="alphaLcParenR"/>
            </a:pPr>
            <a:r>
              <a:rPr lang="en-US" sz="1800" dirty="0"/>
              <a:t>Model evaluation, data collection, data transformation</a:t>
            </a:r>
          </a:p>
          <a:p>
            <a:pPr marL="283464" indent="-283464">
              <a:spcAft>
                <a:spcPts val="800"/>
              </a:spcAft>
              <a:buFont typeface="+mj-lt"/>
              <a:buAutoNum type="alphaLcParenR"/>
            </a:pPr>
            <a:r>
              <a:rPr lang="en-US" sz="1800" dirty="0"/>
              <a:t>Model selection, data preprocessing, feature extraction</a:t>
            </a:r>
          </a:p>
          <a:p>
            <a:pPr marL="283464" indent="-283464">
              <a:spcAft>
                <a:spcPts val="800"/>
              </a:spcAft>
              <a:buFont typeface="+mj-lt"/>
              <a:buAutoNum type="alphaLcParenR"/>
            </a:pPr>
            <a:r>
              <a:rPr lang="en-US" sz="1800" dirty="0"/>
              <a:t>Data collection, data preprocessing, model selection</a:t>
            </a:r>
          </a:p>
        </p:txBody>
      </p:sp>
      <p:sp>
        <p:nvSpPr>
          <p:cNvPr id="8" name="Rectangle 7">
            <a:extLst>
              <a:ext uri="{FF2B5EF4-FFF2-40B4-BE49-F238E27FC236}">
                <a16:creationId xmlns:a16="http://schemas.microsoft.com/office/drawing/2014/main" id="{F68DA6E7-BE39-63EF-6BFB-1AAF2AA44A96}"/>
              </a:ext>
            </a:extLst>
          </p:cNvPr>
          <p:cNvSpPr/>
          <p:nvPr/>
        </p:nvSpPr>
        <p:spPr>
          <a:xfrm>
            <a:off x="1" y="5344802"/>
            <a:ext cx="12192000" cy="1107235"/>
          </a:xfrm>
          <a:prstGeom prst="rect">
            <a:avLst/>
          </a:prstGeom>
          <a:solidFill>
            <a:srgbClr val="CDE0FF">
              <a:alpha val="59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8F369195-E923-48DC-A0D8-97B0F090AE1B}"/>
              </a:ext>
            </a:extLst>
          </p:cNvPr>
          <p:cNvSpPr txBox="1"/>
          <p:nvPr/>
        </p:nvSpPr>
        <p:spPr>
          <a:xfrm>
            <a:off x="307025" y="5498851"/>
            <a:ext cx="9643341"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D</a:t>
            </a:r>
          </a:p>
          <a:p>
            <a:r>
              <a:rPr lang="en-US" sz="1900" dirty="0">
                <a:latin typeface="Arial" panose="020B0604020202020204" pitchFamily="34" charset="0"/>
                <a:cs typeface="Arial" panose="020B0604020202020204" pitchFamily="34" charset="0"/>
              </a:rPr>
              <a:t>​</a:t>
            </a:r>
            <a:r>
              <a:rPr lang="en-US" sz="2000" dirty="0"/>
              <a:t>Data collection, data preprocessing, model selection</a:t>
            </a:r>
            <a:endParaRPr lang="en-US" sz="19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C82BFED-D6B2-F405-913D-5F175CB5A6A8}"/>
              </a:ext>
            </a:extLst>
          </p:cNvPr>
          <p:cNvPicPr>
            <a:picLocks noChangeAspect="1"/>
          </p:cNvPicPr>
          <p:nvPr/>
        </p:nvPicPr>
        <p:blipFill>
          <a:blip r:embed="rId4"/>
          <a:srcRect t="1174" b="1174"/>
          <a:stretch/>
        </p:blipFill>
        <p:spPr>
          <a:xfrm>
            <a:off x="7943850" y="1545768"/>
            <a:ext cx="3432257" cy="4678659"/>
          </a:xfrm>
          <a:prstGeom prst="rect">
            <a:avLst/>
          </a:prstGeom>
        </p:spPr>
      </p:pic>
    </p:spTree>
    <p:extLst>
      <p:ext uri="{BB962C8B-B14F-4D97-AF65-F5344CB8AC3E}">
        <p14:creationId xmlns:p14="http://schemas.microsoft.com/office/powerpoint/2010/main" val="3428001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question marks background">
            <a:extLst>
              <a:ext uri="{FF2B5EF4-FFF2-40B4-BE49-F238E27FC236}">
                <a16:creationId xmlns:a16="http://schemas.microsoft.com/office/drawing/2014/main" id="{0CA89174-A191-2B5B-05AA-371007DBE54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27719"/>
          <a:stretch/>
        </p:blipFill>
        <p:spPr bwMode="auto">
          <a:xfrm>
            <a:off x="0" y="687451"/>
            <a:ext cx="12169100" cy="58593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90499" y="77046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Quiz</a:t>
            </a:r>
            <a:endParaRPr lang="en-US" sz="20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68674" y="1259609"/>
            <a:ext cx="5927326" cy="27874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3464" indent="-283464">
              <a:spcAft>
                <a:spcPts val="800"/>
              </a:spcAft>
              <a:buFont typeface="+mj-lt"/>
              <a:buAutoNum type="arabicPeriod" startAt="3"/>
            </a:pPr>
            <a:r>
              <a:rPr lang="en-US" sz="1800" b="1" dirty="0"/>
              <a:t>Machine Learning algorithms build a model base on sample data, known as_________​</a:t>
            </a:r>
            <a:endParaRPr lang="en-US" sz="1800" dirty="0"/>
          </a:p>
          <a:p>
            <a:pPr>
              <a:spcBef>
                <a:spcPts val="800"/>
              </a:spcBef>
            </a:pPr>
            <a:endParaRPr lang="en-US" sz="1800" dirty="0"/>
          </a:p>
          <a:p>
            <a:pPr marL="283464" indent="-283464">
              <a:spcAft>
                <a:spcPts val="800"/>
              </a:spcAft>
              <a:buFont typeface="+mj-lt"/>
              <a:buAutoNum type="alphaLcParenR"/>
            </a:pPr>
            <a:r>
              <a:rPr lang="en-US" sz="1800" dirty="0"/>
              <a:t>Validation Data​</a:t>
            </a:r>
          </a:p>
          <a:p>
            <a:pPr marL="283464" indent="-283464">
              <a:spcAft>
                <a:spcPts val="800"/>
              </a:spcAft>
              <a:buFont typeface="+mj-lt"/>
              <a:buAutoNum type="alphaLcParenR"/>
            </a:pPr>
            <a:r>
              <a:rPr lang="en-US" sz="1800" dirty="0"/>
              <a:t>Training Data​</a:t>
            </a:r>
          </a:p>
          <a:p>
            <a:pPr marL="283464" indent="-283464">
              <a:spcAft>
                <a:spcPts val="800"/>
              </a:spcAft>
              <a:buFont typeface="+mj-lt"/>
              <a:buAutoNum type="alphaLcParenR"/>
            </a:pPr>
            <a:r>
              <a:rPr lang="en-US" sz="1800" dirty="0"/>
              <a:t>Testing Data​</a:t>
            </a:r>
          </a:p>
          <a:p>
            <a:pPr marL="283464" indent="-283464">
              <a:spcAft>
                <a:spcPts val="800"/>
              </a:spcAft>
              <a:buFont typeface="+mj-lt"/>
              <a:buAutoNum type="alphaLcParenR"/>
            </a:pPr>
            <a:r>
              <a:rPr lang="en-US" sz="1800" dirty="0"/>
              <a:t>Transfer Data​</a:t>
            </a:r>
          </a:p>
          <a:p>
            <a:pPr>
              <a:spcBef>
                <a:spcPts val="800"/>
              </a:spcBef>
            </a:pPr>
            <a:r>
              <a:rPr lang="en-US" sz="1800" dirty="0"/>
              <a:t>​</a:t>
            </a:r>
          </a:p>
        </p:txBody>
      </p:sp>
      <p:sp>
        <p:nvSpPr>
          <p:cNvPr id="8" name="Rectangle 7">
            <a:extLst>
              <a:ext uri="{FF2B5EF4-FFF2-40B4-BE49-F238E27FC236}">
                <a16:creationId xmlns:a16="http://schemas.microsoft.com/office/drawing/2014/main" id="{F68DA6E7-BE39-63EF-6BFB-1AAF2AA44A96}"/>
              </a:ext>
            </a:extLst>
          </p:cNvPr>
          <p:cNvSpPr/>
          <p:nvPr/>
        </p:nvSpPr>
        <p:spPr>
          <a:xfrm>
            <a:off x="1" y="5344802"/>
            <a:ext cx="12192000" cy="1107235"/>
          </a:xfrm>
          <a:prstGeom prst="rect">
            <a:avLst/>
          </a:prstGeom>
          <a:solidFill>
            <a:srgbClr val="CDE0FF">
              <a:alpha val="59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8F369195-E923-48DC-A0D8-97B0F090AE1B}"/>
              </a:ext>
            </a:extLst>
          </p:cNvPr>
          <p:cNvSpPr txBox="1"/>
          <p:nvPr/>
        </p:nvSpPr>
        <p:spPr>
          <a:xfrm>
            <a:off x="307025" y="5532304"/>
            <a:ext cx="9643341" cy="75405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B</a:t>
            </a:r>
          </a:p>
          <a:p>
            <a:r>
              <a:rPr lang="en-US" sz="1900" dirty="0">
                <a:latin typeface="Arial" panose="020B0604020202020204" pitchFamily="34" charset="0"/>
                <a:cs typeface="Arial" panose="020B0604020202020204" pitchFamily="34" charset="0"/>
              </a:rPr>
              <a:t>Training Data​</a:t>
            </a:r>
          </a:p>
        </p:txBody>
      </p:sp>
      <p:pic>
        <p:nvPicPr>
          <p:cNvPr id="6" name="Picture 5">
            <a:extLst>
              <a:ext uri="{FF2B5EF4-FFF2-40B4-BE49-F238E27FC236}">
                <a16:creationId xmlns:a16="http://schemas.microsoft.com/office/drawing/2014/main" id="{9C82BFED-D6B2-F405-913D-5F175CB5A6A8}"/>
              </a:ext>
            </a:extLst>
          </p:cNvPr>
          <p:cNvPicPr>
            <a:picLocks noChangeAspect="1"/>
          </p:cNvPicPr>
          <p:nvPr/>
        </p:nvPicPr>
        <p:blipFill>
          <a:blip r:embed="rId4"/>
          <a:srcRect t="1174" b="1174"/>
          <a:stretch/>
        </p:blipFill>
        <p:spPr>
          <a:xfrm>
            <a:off x="7943850" y="1545768"/>
            <a:ext cx="3432257" cy="4678659"/>
          </a:xfrm>
          <a:prstGeom prst="rect">
            <a:avLst/>
          </a:prstGeom>
        </p:spPr>
      </p:pic>
    </p:spTree>
    <p:extLst>
      <p:ext uri="{BB962C8B-B14F-4D97-AF65-F5344CB8AC3E}">
        <p14:creationId xmlns:p14="http://schemas.microsoft.com/office/powerpoint/2010/main" val="2829470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question marks background">
            <a:extLst>
              <a:ext uri="{FF2B5EF4-FFF2-40B4-BE49-F238E27FC236}">
                <a16:creationId xmlns:a16="http://schemas.microsoft.com/office/drawing/2014/main" id="{0CA89174-A191-2B5B-05AA-371007DBE54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27719"/>
          <a:stretch/>
        </p:blipFill>
        <p:spPr bwMode="auto">
          <a:xfrm>
            <a:off x="0" y="687451"/>
            <a:ext cx="12169100" cy="58593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90499" y="77046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dirty="0">
                <a:solidFill>
                  <a:srgbClr val="213163"/>
                </a:solidFill>
              </a:rPr>
              <a:t>Quiz</a:t>
            </a:r>
            <a:endParaRPr lang="en-US" sz="2000" dirty="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68673" y="1259609"/>
            <a:ext cx="7994665" cy="27874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3464" indent="-283464">
              <a:buFont typeface="+mj-lt"/>
              <a:buAutoNum type="arabicPeriod" startAt="4"/>
            </a:pPr>
            <a:r>
              <a:rPr lang="en-US" sz="1800" b="1" dirty="0"/>
              <a:t>What is a key assumption of the Naïve Bayes classifier?</a:t>
            </a:r>
          </a:p>
          <a:p>
            <a:endParaRPr lang="en-US" sz="1800" dirty="0"/>
          </a:p>
          <a:p>
            <a:pPr marL="283464" indent="-283464">
              <a:spcAft>
                <a:spcPts val="800"/>
              </a:spcAft>
              <a:buFont typeface="+mj-lt"/>
              <a:buAutoNum type="alphaLcParenR"/>
            </a:pPr>
            <a:r>
              <a:rPr lang="en-US" sz="1800" dirty="0"/>
              <a:t>Features are independent of each other.</a:t>
            </a:r>
          </a:p>
          <a:p>
            <a:pPr marL="283464" indent="-283464">
              <a:spcAft>
                <a:spcPts val="800"/>
              </a:spcAft>
              <a:buFont typeface="+mj-lt"/>
              <a:buAutoNum type="alphaLcParenR"/>
            </a:pPr>
            <a:r>
              <a:rPr lang="en-US" sz="1800" dirty="0"/>
              <a:t>Features are highly correlated.</a:t>
            </a:r>
          </a:p>
          <a:p>
            <a:pPr marL="283464" indent="-283464">
              <a:spcAft>
                <a:spcPts val="800"/>
              </a:spcAft>
              <a:buFont typeface="+mj-lt"/>
              <a:buAutoNum type="alphaLcParenR"/>
            </a:pPr>
            <a:r>
              <a:rPr lang="en-US" sz="1800" dirty="0"/>
              <a:t>Data distribution is non-Gaussian.</a:t>
            </a:r>
          </a:p>
          <a:p>
            <a:pPr marL="283464" indent="-283464">
              <a:spcAft>
                <a:spcPts val="800"/>
              </a:spcAft>
              <a:buFont typeface="+mj-lt"/>
              <a:buAutoNum type="alphaLcParenR"/>
            </a:pPr>
            <a:r>
              <a:rPr lang="en-US" sz="1800" dirty="0"/>
              <a:t>Data is labeled with continuous values.</a:t>
            </a:r>
          </a:p>
        </p:txBody>
      </p:sp>
      <p:sp>
        <p:nvSpPr>
          <p:cNvPr id="8" name="Rectangle 7">
            <a:extLst>
              <a:ext uri="{FF2B5EF4-FFF2-40B4-BE49-F238E27FC236}">
                <a16:creationId xmlns:a16="http://schemas.microsoft.com/office/drawing/2014/main" id="{F68DA6E7-BE39-63EF-6BFB-1AAF2AA44A96}"/>
              </a:ext>
            </a:extLst>
          </p:cNvPr>
          <p:cNvSpPr/>
          <p:nvPr/>
        </p:nvSpPr>
        <p:spPr>
          <a:xfrm>
            <a:off x="1" y="5344802"/>
            <a:ext cx="12192000" cy="1107235"/>
          </a:xfrm>
          <a:prstGeom prst="rect">
            <a:avLst/>
          </a:prstGeom>
          <a:solidFill>
            <a:srgbClr val="CDE0FF">
              <a:alpha val="59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8F369195-E923-48DC-A0D8-97B0F090AE1B}"/>
              </a:ext>
            </a:extLst>
          </p:cNvPr>
          <p:cNvSpPr txBox="1"/>
          <p:nvPr/>
        </p:nvSpPr>
        <p:spPr>
          <a:xfrm>
            <a:off x="217817" y="5532304"/>
            <a:ext cx="9643341"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A</a:t>
            </a:r>
          </a:p>
          <a:p>
            <a:r>
              <a:rPr lang="en-US" sz="2000" dirty="0"/>
              <a:t>Features are independent of each other.</a:t>
            </a:r>
          </a:p>
        </p:txBody>
      </p:sp>
      <p:pic>
        <p:nvPicPr>
          <p:cNvPr id="6" name="Picture 5">
            <a:extLst>
              <a:ext uri="{FF2B5EF4-FFF2-40B4-BE49-F238E27FC236}">
                <a16:creationId xmlns:a16="http://schemas.microsoft.com/office/drawing/2014/main" id="{9C82BFED-D6B2-F405-913D-5F175CB5A6A8}"/>
              </a:ext>
            </a:extLst>
          </p:cNvPr>
          <p:cNvPicPr>
            <a:picLocks noChangeAspect="1"/>
          </p:cNvPicPr>
          <p:nvPr/>
        </p:nvPicPr>
        <p:blipFill>
          <a:blip r:embed="rId4"/>
          <a:srcRect t="1174" b="1174"/>
          <a:stretch/>
        </p:blipFill>
        <p:spPr>
          <a:xfrm>
            <a:off x="7943850" y="1545768"/>
            <a:ext cx="3432257" cy="4678659"/>
          </a:xfrm>
          <a:prstGeom prst="rect">
            <a:avLst/>
          </a:prstGeom>
        </p:spPr>
      </p:pic>
    </p:spTree>
    <p:extLst>
      <p:ext uri="{BB962C8B-B14F-4D97-AF65-F5344CB8AC3E}">
        <p14:creationId xmlns:p14="http://schemas.microsoft.com/office/powerpoint/2010/main" val="47462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vector question marks background">
            <a:extLst>
              <a:ext uri="{FF2B5EF4-FFF2-40B4-BE49-F238E27FC236}">
                <a16:creationId xmlns:a16="http://schemas.microsoft.com/office/drawing/2014/main" id="{0CA89174-A191-2B5B-05AA-371007DBE54B}"/>
              </a:ext>
            </a:extLst>
          </p:cNvPr>
          <p:cNvPicPr>
            <a:picLocks noChangeAspect="1" noChangeArrowheads="1"/>
          </p:cNvPicPr>
          <p:nvPr/>
        </p:nvPicPr>
        <p:blipFill rotWithShape="1">
          <a:blip r:embed="rId3">
            <a:alphaModFix amt="10000"/>
            <a:extLst>
              <a:ext uri="{28A0092B-C50C-407E-A947-70E740481C1C}">
                <a14:useLocalDpi xmlns:a14="http://schemas.microsoft.com/office/drawing/2010/main" val="0"/>
              </a:ext>
            </a:extLst>
          </a:blip>
          <a:srcRect b="27719"/>
          <a:stretch/>
        </p:blipFill>
        <p:spPr bwMode="auto">
          <a:xfrm>
            <a:off x="0" y="687451"/>
            <a:ext cx="12169100" cy="585933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90499" y="770467"/>
            <a:ext cx="3914776" cy="42968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2000" b="1">
                <a:solidFill>
                  <a:srgbClr val="213163"/>
                </a:solidFill>
              </a:rPr>
              <a:t>Quiz</a:t>
            </a:r>
            <a:endParaRPr lang="en-US" sz="2000"/>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68674" y="1259609"/>
            <a:ext cx="8047674" cy="2787434"/>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3464" indent="-283464">
              <a:buFont typeface="+mj-lt"/>
              <a:buAutoNum type="arabicPeriod" startAt="5"/>
            </a:pPr>
            <a:r>
              <a:rPr lang="en-US" sz="1800" b="1" dirty="0"/>
              <a:t>What type of problems is logistic regression primarily used for?</a:t>
            </a:r>
          </a:p>
          <a:p>
            <a:endParaRPr lang="en-US" sz="1800" dirty="0"/>
          </a:p>
          <a:p>
            <a:pPr marL="283464" indent="-283464">
              <a:spcAft>
                <a:spcPts val="800"/>
              </a:spcAft>
              <a:buFont typeface="+mj-lt"/>
              <a:buAutoNum type="alphaLcParenR"/>
            </a:pPr>
            <a:r>
              <a:rPr lang="en-US" sz="1800" dirty="0"/>
              <a:t>Clustering</a:t>
            </a:r>
          </a:p>
          <a:p>
            <a:pPr marL="283464" indent="-283464">
              <a:spcAft>
                <a:spcPts val="800"/>
              </a:spcAft>
              <a:buFont typeface="+mj-lt"/>
              <a:buAutoNum type="alphaLcParenR"/>
            </a:pPr>
            <a:r>
              <a:rPr lang="en-US" sz="1800" dirty="0"/>
              <a:t>Regression</a:t>
            </a:r>
          </a:p>
          <a:p>
            <a:pPr marL="283464" indent="-283464">
              <a:spcAft>
                <a:spcPts val="800"/>
              </a:spcAft>
              <a:buFont typeface="+mj-lt"/>
              <a:buAutoNum type="alphaLcParenR"/>
            </a:pPr>
            <a:r>
              <a:rPr lang="en-US" sz="1800" dirty="0"/>
              <a:t>Binary classification</a:t>
            </a:r>
          </a:p>
          <a:p>
            <a:pPr marL="283464" indent="-283464">
              <a:spcAft>
                <a:spcPts val="800"/>
              </a:spcAft>
              <a:buFont typeface="+mj-lt"/>
              <a:buAutoNum type="alphaLcParenR"/>
            </a:pPr>
            <a:r>
              <a:rPr lang="en-US" sz="1800" dirty="0"/>
              <a:t>Time series forecasting</a:t>
            </a:r>
          </a:p>
        </p:txBody>
      </p:sp>
      <p:sp>
        <p:nvSpPr>
          <p:cNvPr id="8" name="Rectangle 7">
            <a:extLst>
              <a:ext uri="{FF2B5EF4-FFF2-40B4-BE49-F238E27FC236}">
                <a16:creationId xmlns:a16="http://schemas.microsoft.com/office/drawing/2014/main" id="{F68DA6E7-BE39-63EF-6BFB-1AAF2AA44A96}"/>
              </a:ext>
            </a:extLst>
          </p:cNvPr>
          <p:cNvSpPr/>
          <p:nvPr/>
        </p:nvSpPr>
        <p:spPr>
          <a:xfrm>
            <a:off x="1" y="5344802"/>
            <a:ext cx="12192000" cy="1107235"/>
          </a:xfrm>
          <a:prstGeom prst="rect">
            <a:avLst/>
          </a:prstGeom>
          <a:solidFill>
            <a:srgbClr val="CDE0FF">
              <a:alpha val="59000"/>
            </a:srgb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8F369195-E923-48DC-A0D8-97B0F090AE1B}"/>
              </a:ext>
            </a:extLst>
          </p:cNvPr>
          <p:cNvSpPr txBox="1"/>
          <p:nvPr/>
        </p:nvSpPr>
        <p:spPr>
          <a:xfrm>
            <a:off x="184364" y="5498851"/>
            <a:ext cx="9643341" cy="769441"/>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IN" sz="2200" b="1" dirty="0">
                <a:latin typeface="Arial" panose="020B0604020202020204" pitchFamily="34" charset="0"/>
                <a:cs typeface="Arial" panose="020B0604020202020204" pitchFamily="34" charset="0"/>
              </a:rPr>
              <a:t>Answer: C</a:t>
            </a:r>
          </a:p>
          <a:p>
            <a:r>
              <a:rPr lang="en-US" sz="2000" dirty="0"/>
              <a:t>Binary classification</a:t>
            </a:r>
          </a:p>
        </p:txBody>
      </p:sp>
      <p:pic>
        <p:nvPicPr>
          <p:cNvPr id="6" name="Picture 5">
            <a:extLst>
              <a:ext uri="{FF2B5EF4-FFF2-40B4-BE49-F238E27FC236}">
                <a16:creationId xmlns:a16="http://schemas.microsoft.com/office/drawing/2014/main" id="{9C82BFED-D6B2-F405-913D-5F175CB5A6A8}"/>
              </a:ext>
            </a:extLst>
          </p:cNvPr>
          <p:cNvPicPr>
            <a:picLocks noChangeAspect="1"/>
          </p:cNvPicPr>
          <p:nvPr/>
        </p:nvPicPr>
        <p:blipFill>
          <a:blip r:embed="rId4"/>
          <a:srcRect t="1174" b="1174"/>
          <a:stretch/>
        </p:blipFill>
        <p:spPr>
          <a:xfrm>
            <a:off x="7943850" y="1545768"/>
            <a:ext cx="3432257" cy="4678659"/>
          </a:xfrm>
          <a:prstGeom prst="rect">
            <a:avLst/>
          </a:prstGeom>
        </p:spPr>
      </p:pic>
    </p:spTree>
    <p:extLst>
      <p:ext uri="{BB962C8B-B14F-4D97-AF65-F5344CB8AC3E}">
        <p14:creationId xmlns:p14="http://schemas.microsoft.com/office/powerpoint/2010/main" val="2875225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idx="4294967295"/>
          </p:nvPr>
        </p:nvSpPr>
        <p:spPr>
          <a:xfrm flipH="1">
            <a:off x="4772911" y="3103005"/>
            <a:ext cx="2668476" cy="632651"/>
          </a:xfrm>
          <a:prstGeom prst="rect">
            <a:avLst/>
          </a:prstGeom>
        </p:spPr>
        <p:txBody>
          <a:bodyPr vert="horz" wrap="square" lIns="0" tIns="16933" rIns="0" bIns="0" rtlCol="0">
            <a:spAutoFit/>
          </a:bodyPr>
          <a:lstStyle/>
          <a:p>
            <a:pPr marL="18626">
              <a:spcBef>
                <a:spcPts val="133"/>
              </a:spcBef>
            </a:pPr>
            <a:r>
              <a:rPr sz="4000" b="1" spc="-7" dirty="0">
                <a:solidFill>
                  <a:srgbClr val="002060"/>
                </a:solidFill>
              </a:rPr>
              <a:t>Thank</a:t>
            </a:r>
            <a:r>
              <a:rPr sz="4000" b="1" spc="-80" dirty="0">
                <a:solidFill>
                  <a:srgbClr val="002060"/>
                </a:solidFill>
              </a:rPr>
              <a:t> </a:t>
            </a:r>
            <a:r>
              <a:rPr sz="4000" b="1" spc="-7" dirty="0">
                <a:solidFill>
                  <a:srgbClr val="002060"/>
                </a:solidFill>
              </a:rPr>
              <a:t>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1BCEE0-189E-3CE6-D90C-DDF30966DF87}"/>
              </a:ext>
            </a:extLst>
          </p:cNvPr>
          <p:cNvSpPr txBox="1"/>
          <p:nvPr/>
        </p:nvSpPr>
        <p:spPr>
          <a:xfrm>
            <a:off x="187742" y="871234"/>
            <a:ext cx="6112412" cy="400110"/>
          </a:xfrm>
          <a:prstGeom prst="rect">
            <a:avLst/>
          </a:prstGeom>
          <a:noFill/>
        </p:spPr>
        <p:txBody>
          <a:bodyPr wrap="square">
            <a:spAutoFit/>
          </a:bodyPr>
          <a:lstStyle>
            <a:defPPr marR="0" lvl="0" algn="l" rtl="0">
              <a:lnSpc>
                <a:spcPct val="100000"/>
              </a:lnSpc>
              <a:spcBef>
                <a:spcPts val="0"/>
              </a:spcBef>
              <a:spcAft>
                <a:spcPts val="0"/>
              </a:spcAft>
            </a:defPPr>
            <a:lvl1pPr marL="16933">
              <a:spcBef>
                <a:spcPts val="127"/>
              </a:spcBef>
              <a:defRPr sz="2133" b="1" spc="-7">
                <a:solidFill>
                  <a:srgbClr val="203062"/>
                </a:solidFill>
              </a:defRPr>
            </a:lvl1pPr>
          </a:lstStyle>
          <a:p>
            <a:r>
              <a:rPr lang="en-US" sz="2000" dirty="0"/>
              <a:t>Understanding the Data Analysis Process</a:t>
            </a:r>
            <a:endParaRPr lang="en-IN" sz="2000" dirty="0"/>
          </a:p>
        </p:txBody>
      </p:sp>
      <p:sp>
        <p:nvSpPr>
          <p:cNvPr id="7" name="TextBox 6">
            <a:extLst>
              <a:ext uri="{FF2B5EF4-FFF2-40B4-BE49-F238E27FC236}">
                <a16:creationId xmlns:a16="http://schemas.microsoft.com/office/drawing/2014/main" id="{9210EE84-181F-0801-B098-71E65675FC53}"/>
              </a:ext>
            </a:extLst>
          </p:cNvPr>
          <p:cNvSpPr txBox="1"/>
          <p:nvPr/>
        </p:nvSpPr>
        <p:spPr>
          <a:xfrm>
            <a:off x="211835" y="1340418"/>
            <a:ext cx="10955216" cy="369332"/>
          </a:xfrm>
          <a:prstGeom prst="rect">
            <a:avLst/>
          </a:prstGeom>
          <a:noFill/>
        </p:spPr>
        <p:txBody>
          <a:bodyPr wrap="square">
            <a:spAutoFit/>
          </a:bodyPr>
          <a:lstStyle/>
          <a:p>
            <a:r>
              <a:rPr lang="en-US" sz="1800" dirty="0"/>
              <a:t>The data analysis process involves several key steps to transform raw data into actionable insights:</a:t>
            </a:r>
            <a:endParaRPr lang="en-IN" sz="1800" dirty="0"/>
          </a:p>
        </p:txBody>
      </p:sp>
      <p:sp>
        <p:nvSpPr>
          <p:cNvPr id="3" name="Shape 2">
            <a:extLst>
              <a:ext uri="{FF2B5EF4-FFF2-40B4-BE49-F238E27FC236}">
                <a16:creationId xmlns:a16="http://schemas.microsoft.com/office/drawing/2014/main" id="{9A9A82B0-3679-4A52-D537-6DB8D9F3160C}"/>
              </a:ext>
            </a:extLst>
          </p:cNvPr>
          <p:cNvSpPr/>
          <p:nvPr/>
        </p:nvSpPr>
        <p:spPr>
          <a:xfrm>
            <a:off x="2605972" y="2040489"/>
            <a:ext cx="7026945" cy="4391841"/>
          </a:xfrm>
          <a:prstGeom prst="swooshArrow">
            <a:avLst>
              <a:gd name="adj1" fmla="val 25000"/>
              <a:gd name="adj2" fmla="val 25000"/>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IN"/>
          </a:p>
        </p:txBody>
      </p:sp>
      <p:sp>
        <p:nvSpPr>
          <p:cNvPr id="4" name="Oval 3">
            <a:extLst>
              <a:ext uri="{FF2B5EF4-FFF2-40B4-BE49-F238E27FC236}">
                <a16:creationId xmlns:a16="http://schemas.microsoft.com/office/drawing/2014/main" id="{86B26AD6-C7CF-A606-A977-4DCB0913EB1F}"/>
              </a:ext>
            </a:extLst>
          </p:cNvPr>
          <p:cNvSpPr/>
          <p:nvPr/>
        </p:nvSpPr>
        <p:spPr>
          <a:xfrm>
            <a:off x="3298126" y="5306261"/>
            <a:ext cx="161619" cy="161619"/>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6" name="Freeform: Shape 5">
            <a:extLst>
              <a:ext uri="{FF2B5EF4-FFF2-40B4-BE49-F238E27FC236}">
                <a16:creationId xmlns:a16="http://schemas.microsoft.com/office/drawing/2014/main" id="{39F41E0C-0286-F677-FEB3-F02DC1381309}"/>
              </a:ext>
            </a:extLst>
          </p:cNvPr>
          <p:cNvSpPr/>
          <p:nvPr/>
        </p:nvSpPr>
        <p:spPr>
          <a:xfrm>
            <a:off x="3301112" y="5523262"/>
            <a:ext cx="1426528" cy="556529"/>
          </a:xfrm>
          <a:custGeom>
            <a:avLst/>
            <a:gdLst>
              <a:gd name="connsiteX0" fmla="*/ 0 w 920529"/>
              <a:gd name="connsiteY0" fmla="*/ 0 h 1045258"/>
              <a:gd name="connsiteX1" fmla="*/ 920529 w 920529"/>
              <a:gd name="connsiteY1" fmla="*/ 0 h 1045258"/>
              <a:gd name="connsiteX2" fmla="*/ 920529 w 920529"/>
              <a:gd name="connsiteY2" fmla="*/ 1045258 h 1045258"/>
              <a:gd name="connsiteX3" fmla="*/ 0 w 920529"/>
              <a:gd name="connsiteY3" fmla="*/ 1045258 h 1045258"/>
              <a:gd name="connsiteX4" fmla="*/ 0 w 920529"/>
              <a:gd name="connsiteY4" fmla="*/ 0 h 104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529" h="1045258">
                <a:moveTo>
                  <a:pt x="0" y="0"/>
                </a:moveTo>
                <a:lnTo>
                  <a:pt x="920529" y="0"/>
                </a:lnTo>
                <a:lnTo>
                  <a:pt x="920529" y="1045258"/>
                </a:lnTo>
                <a:lnTo>
                  <a:pt x="0" y="104525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5639" tIns="0" rIns="0" bIns="0" numCol="1" spcCol="1270" anchor="t" anchorCtr="0">
            <a:noAutofit/>
          </a:bodyPr>
          <a:lstStyle/>
          <a:p>
            <a:pPr marL="0" lvl="0" indent="0" algn="l" defTabSz="622300">
              <a:lnSpc>
                <a:spcPct val="90000"/>
              </a:lnSpc>
              <a:spcBef>
                <a:spcPct val="0"/>
              </a:spcBef>
              <a:spcAft>
                <a:spcPct val="35000"/>
              </a:spcAft>
              <a:buNone/>
            </a:pPr>
            <a:r>
              <a:rPr lang="en-IN" sz="1800" b="0" i="0" kern="1200" dirty="0"/>
              <a:t>Data Collection</a:t>
            </a:r>
            <a:endParaRPr lang="en-IN" sz="1800" kern="1200" dirty="0"/>
          </a:p>
        </p:txBody>
      </p:sp>
      <p:sp>
        <p:nvSpPr>
          <p:cNvPr id="8" name="Oval 7">
            <a:extLst>
              <a:ext uri="{FF2B5EF4-FFF2-40B4-BE49-F238E27FC236}">
                <a16:creationId xmlns:a16="http://schemas.microsoft.com/office/drawing/2014/main" id="{84BE233D-820B-E64A-B277-8BFEDE18ECCC}"/>
              </a:ext>
            </a:extLst>
          </p:cNvPr>
          <p:cNvSpPr/>
          <p:nvPr/>
        </p:nvSpPr>
        <p:spPr>
          <a:xfrm>
            <a:off x="4172981" y="4465663"/>
            <a:ext cx="252970" cy="252970"/>
          </a:xfrm>
          <a:prstGeom prst="ellipse">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IN"/>
          </a:p>
        </p:txBody>
      </p:sp>
      <p:sp>
        <p:nvSpPr>
          <p:cNvPr id="9" name="Freeform: Shape 8">
            <a:extLst>
              <a:ext uri="{FF2B5EF4-FFF2-40B4-BE49-F238E27FC236}">
                <a16:creationId xmlns:a16="http://schemas.microsoft.com/office/drawing/2014/main" id="{0DC94084-4C7C-9292-23DD-7BA167A87059}"/>
              </a:ext>
            </a:extLst>
          </p:cNvPr>
          <p:cNvSpPr/>
          <p:nvPr/>
        </p:nvSpPr>
        <p:spPr>
          <a:xfrm>
            <a:off x="4231369" y="4728340"/>
            <a:ext cx="1400943" cy="475963"/>
          </a:xfrm>
          <a:custGeom>
            <a:avLst/>
            <a:gdLst>
              <a:gd name="connsiteX0" fmla="*/ 0 w 1166472"/>
              <a:gd name="connsiteY0" fmla="*/ 0 h 1840181"/>
              <a:gd name="connsiteX1" fmla="*/ 1166472 w 1166472"/>
              <a:gd name="connsiteY1" fmla="*/ 0 h 1840181"/>
              <a:gd name="connsiteX2" fmla="*/ 1166472 w 1166472"/>
              <a:gd name="connsiteY2" fmla="*/ 1840181 h 1840181"/>
              <a:gd name="connsiteX3" fmla="*/ 0 w 1166472"/>
              <a:gd name="connsiteY3" fmla="*/ 1840181 h 1840181"/>
              <a:gd name="connsiteX4" fmla="*/ 0 w 1166472"/>
              <a:gd name="connsiteY4" fmla="*/ 0 h 1840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472" h="1840181">
                <a:moveTo>
                  <a:pt x="0" y="0"/>
                </a:moveTo>
                <a:lnTo>
                  <a:pt x="1166472" y="0"/>
                </a:lnTo>
                <a:lnTo>
                  <a:pt x="1166472" y="1840181"/>
                </a:lnTo>
                <a:lnTo>
                  <a:pt x="0" y="18401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044" tIns="0" rIns="0" bIns="0" numCol="1" spcCol="1270" anchor="t" anchorCtr="0">
            <a:noAutofit/>
          </a:bodyPr>
          <a:lstStyle/>
          <a:p>
            <a:pPr marL="0" lvl="0" indent="0" algn="l" defTabSz="622300">
              <a:lnSpc>
                <a:spcPct val="90000"/>
              </a:lnSpc>
              <a:spcBef>
                <a:spcPct val="0"/>
              </a:spcBef>
              <a:spcAft>
                <a:spcPct val="35000"/>
              </a:spcAft>
              <a:buNone/>
            </a:pPr>
            <a:r>
              <a:rPr lang="en-IN" sz="1800" b="0" i="0" kern="1200" dirty="0"/>
              <a:t>Data Cleaning</a:t>
            </a:r>
            <a:endParaRPr lang="en-IN" sz="1800" kern="1200" dirty="0"/>
          </a:p>
        </p:txBody>
      </p:sp>
      <p:sp>
        <p:nvSpPr>
          <p:cNvPr id="10" name="Oval 9">
            <a:extLst>
              <a:ext uri="{FF2B5EF4-FFF2-40B4-BE49-F238E27FC236}">
                <a16:creationId xmlns:a16="http://schemas.microsoft.com/office/drawing/2014/main" id="{DCA9A27C-AB37-5D9A-9441-B3E04B11A92A}"/>
              </a:ext>
            </a:extLst>
          </p:cNvPr>
          <p:cNvSpPr/>
          <p:nvPr/>
        </p:nvSpPr>
        <p:spPr>
          <a:xfrm>
            <a:off x="5297292" y="3795468"/>
            <a:ext cx="337293" cy="337293"/>
          </a:xfrm>
          <a:prstGeom prst="ellipse">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IN"/>
          </a:p>
        </p:txBody>
      </p:sp>
      <p:sp>
        <p:nvSpPr>
          <p:cNvPr id="11" name="Freeform: Shape 10">
            <a:extLst>
              <a:ext uri="{FF2B5EF4-FFF2-40B4-BE49-F238E27FC236}">
                <a16:creationId xmlns:a16="http://schemas.microsoft.com/office/drawing/2014/main" id="{DECF7EB7-AF0A-4AF8-5883-2C757E658926}"/>
              </a:ext>
            </a:extLst>
          </p:cNvPr>
          <p:cNvSpPr/>
          <p:nvPr/>
        </p:nvSpPr>
        <p:spPr>
          <a:xfrm>
            <a:off x="5339474" y="4158675"/>
            <a:ext cx="1907628" cy="705162"/>
          </a:xfrm>
          <a:custGeom>
            <a:avLst/>
            <a:gdLst>
              <a:gd name="connsiteX0" fmla="*/ 0 w 1356200"/>
              <a:gd name="connsiteY0" fmla="*/ 0 h 2468214"/>
              <a:gd name="connsiteX1" fmla="*/ 1356200 w 1356200"/>
              <a:gd name="connsiteY1" fmla="*/ 0 h 2468214"/>
              <a:gd name="connsiteX2" fmla="*/ 1356200 w 1356200"/>
              <a:gd name="connsiteY2" fmla="*/ 2468214 h 2468214"/>
              <a:gd name="connsiteX3" fmla="*/ 0 w 1356200"/>
              <a:gd name="connsiteY3" fmla="*/ 2468214 h 2468214"/>
              <a:gd name="connsiteX4" fmla="*/ 0 w 1356200"/>
              <a:gd name="connsiteY4" fmla="*/ 0 h 2468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200" h="2468214">
                <a:moveTo>
                  <a:pt x="0" y="0"/>
                </a:moveTo>
                <a:lnTo>
                  <a:pt x="1356200" y="0"/>
                </a:lnTo>
                <a:lnTo>
                  <a:pt x="1356200" y="2468214"/>
                </a:lnTo>
                <a:lnTo>
                  <a:pt x="0" y="24682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8725" tIns="0" rIns="0" bIns="0" numCol="1" spcCol="1270" anchor="t" anchorCtr="0">
            <a:noAutofit/>
          </a:bodyPr>
          <a:lstStyle/>
          <a:p>
            <a:pPr marL="0" lvl="0" indent="0" algn="l" defTabSz="622300">
              <a:lnSpc>
                <a:spcPct val="90000"/>
              </a:lnSpc>
              <a:spcBef>
                <a:spcPct val="0"/>
              </a:spcBef>
              <a:spcAft>
                <a:spcPct val="35000"/>
              </a:spcAft>
              <a:buNone/>
            </a:pPr>
            <a:r>
              <a:rPr lang="en-IN" sz="1800" b="0" i="0" kern="1200" dirty="0"/>
              <a:t>Exploratory Data Analysis (EDA)</a:t>
            </a:r>
            <a:endParaRPr lang="en-IN" sz="1800" kern="1200" dirty="0"/>
          </a:p>
        </p:txBody>
      </p:sp>
      <p:sp>
        <p:nvSpPr>
          <p:cNvPr id="13" name="Oval 12">
            <a:extLst>
              <a:ext uri="{FF2B5EF4-FFF2-40B4-BE49-F238E27FC236}">
                <a16:creationId xmlns:a16="http://schemas.microsoft.com/office/drawing/2014/main" id="{DBE31848-11A9-306C-46FA-A1D6C22C0EE5}"/>
              </a:ext>
            </a:extLst>
          </p:cNvPr>
          <p:cNvSpPr/>
          <p:nvPr/>
        </p:nvSpPr>
        <p:spPr>
          <a:xfrm>
            <a:off x="6604304" y="3271961"/>
            <a:ext cx="435670" cy="435670"/>
          </a:xfrm>
          <a:prstGeom prst="ellipse">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IN"/>
          </a:p>
        </p:txBody>
      </p:sp>
      <p:sp>
        <p:nvSpPr>
          <p:cNvPr id="14" name="Freeform: Shape 13">
            <a:extLst>
              <a:ext uri="{FF2B5EF4-FFF2-40B4-BE49-F238E27FC236}">
                <a16:creationId xmlns:a16="http://schemas.microsoft.com/office/drawing/2014/main" id="{C10B26CE-0890-E441-A524-DF8291715901}"/>
              </a:ext>
            </a:extLst>
          </p:cNvPr>
          <p:cNvSpPr/>
          <p:nvPr/>
        </p:nvSpPr>
        <p:spPr>
          <a:xfrm>
            <a:off x="6822140" y="3557893"/>
            <a:ext cx="1884115" cy="498544"/>
          </a:xfrm>
          <a:custGeom>
            <a:avLst/>
            <a:gdLst>
              <a:gd name="connsiteX0" fmla="*/ 0 w 1405389"/>
              <a:gd name="connsiteY0" fmla="*/ 0 h 2942533"/>
              <a:gd name="connsiteX1" fmla="*/ 1405389 w 1405389"/>
              <a:gd name="connsiteY1" fmla="*/ 0 h 2942533"/>
              <a:gd name="connsiteX2" fmla="*/ 1405389 w 1405389"/>
              <a:gd name="connsiteY2" fmla="*/ 2942533 h 2942533"/>
              <a:gd name="connsiteX3" fmla="*/ 0 w 1405389"/>
              <a:gd name="connsiteY3" fmla="*/ 2942533 h 2942533"/>
              <a:gd name="connsiteX4" fmla="*/ 0 w 1405389"/>
              <a:gd name="connsiteY4" fmla="*/ 0 h 2942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89" h="2942533">
                <a:moveTo>
                  <a:pt x="0" y="0"/>
                </a:moveTo>
                <a:lnTo>
                  <a:pt x="1405389" y="0"/>
                </a:lnTo>
                <a:lnTo>
                  <a:pt x="1405389" y="2942533"/>
                </a:lnTo>
                <a:lnTo>
                  <a:pt x="0" y="294253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30853" tIns="0" rIns="0" bIns="0" numCol="1" spcCol="1270" anchor="t" anchorCtr="0">
            <a:noAutofit/>
          </a:bodyPr>
          <a:lstStyle/>
          <a:p>
            <a:pPr marL="0" lvl="0" indent="0" algn="l" defTabSz="622300">
              <a:lnSpc>
                <a:spcPct val="90000"/>
              </a:lnSpc>
              <a:spcBef>
                <a:spcPct val="0"/>
              </a:spcBef>
              <a:spcAft>
                <a:spcPct val="35000"/>
              </a:spcAft>
              <a:buNone/>
            </a:pPr>
            <a:r>
              <a:rPr lang="en-IN" sz="1800" b="0" i="0" kern="1200" dirty="0"/>
              <a:t>Feature Engineering</a:t>
            </a:r>
            <a:endParaRPr lang="en-IN" sz="1800" kern="1200" dirty="0"/>
          </a:p>
        </p:txBody>
      </p:sp>
      <p:sp>
        <p:nvSpPr>
          <p:cNvPr id="15" name="Oval 14">
            <a:extLst>
              <a:ext uri="{FF2B5EF4-FFF2-40B4-BE49-F238E27FC236}">
                <a16:creationId xmlns:a16="http://schemas.microsoft.com/office/drawing/2014/main" id="{51868614-AD8D-3030-9F97-47FF9D7FC3C0}"/>
              </a:ext>
            </a:extLst>
          </p:cNvPr>
          <p:cNvSpPr/>
          <p:nvPr/>
        </p:nvSpPr>
        <p:spPr>
          <a:xfrm>
            <a:off x="7949964" y="2922370"/>
            <a:ext cx="555128" cy="555128"/>
          </a:xfrm>
          <a:prstGeom prst="ellipse">
            <a:avLst/>
          </a:pr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IN"/>
          </a:p>
        </p:txBody>
      </p:sp>
      <p:sp>
        <p:nvSpPr>
          <p:cNvPr id="16" name="Freeform: Shape 15">
            <a:extLst>
              <a:ext uri="{FF2B5EF4-FFF2-40B4-BE49-F238E27FC236}">
                <a16:creationId xmlns:a16="http://schemas.microsoft.com/office/drawing/2014/main" id="{A31DE7CF-59E9-C904-0416-5C134CC7374B}"/>
              </a:ext>
            </a:extLst>
          </p:cNvPr>
          <p:cNvSpPr/>
          <p:nvPr/>
        </p:nvSpPr>
        <p:spPr>
          <a:xfrm>
            <a:off x="8227529" y="3199935"/>
            <a:ext cx="1405389" cy="229065"/>
          </a:xfrm>
          <a:custGeom>
            <a:avLst/>
            <a:gdLst>
              <a:gd name="connsiteX0" fmla="*/ 0 w 1405389"/>
              <a:gd name="connsiteY0" fmla="*/ 0 h 3232394"/>
              <a:gd name="connsiteX1" fmla="*/ 1405389 w 1405389"/>
              <a:gd name="connsiteY1" fmla="*/ 0 h 3232394"/>
              <a:gd name="connsiteX2" fmla="*/ 1405389 w 1405389"/>
              <a:gd name="connsiteY2" fmla="*/ 3232394 h 3232394"/>
              <a:gd name="connsiteX3" fmla="*/ 0 w 1405389"/>
              <a:gd name="connsiteY3" fmla="*/ 3232394 h 3232394"/>
              <a:gd name="connsiteX4" fmla="*/ 0 w 1405389"/>
              <a:gd name="connsiteY4" fmla="*/ 0 h 3232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389" h="3232394">
                <a:moveTo>
                  <a:pt x="0" y="0"/>
                </a:moveTo>
                <a:lnTo>
                  <a:pt x="1405389" y="0"/>
                </a:lnTo>
                <a:lnTo>
                  <a:pt x="1405389" y="3232394"/>
                </a:lnTo>
                <a:lnTo>
                  <a:pt x="0" y="32323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94151" tIns="0" rIns="0" bIns="0" numCol="1" spcCol="1270" anchor="t" anchorCtr="0">
            <a:noAutofit/>
          </a:bodyPr>
          <a:lstStyle/>
          <a:p>
            <a:pPr marL="0" lvl="0" indent="0" algn="l" defTabSz="622300">
              <a:lnSpc>
                <a:spcPct val="90000"/>
              </a:lnSpc>
              <a:spcBef>
                <a:spcPct val="0"/>
              </a:spcBef>
              <a:spcAft>
                <a:spcPct val="35000"/>
              </a:spcAft>
              <a:buNone/>
            </a:pPr>
            <a:r>
              <a:rPr lang="en-IN" sz="1800" b="0" i="0" kern="1200" dirty="0" err="1"/>
              <a:t>Modeling</a:t>
            </a:r>
            <a:endParaRPr lang="en-IN" sz="1800" kern="1200" dirty="0"/>
          </a:p>
        </p:txBody>
      </p:sp>
    </p:spTree>
    <p:extLst>
      <p:ext uri="{BB962C8B-B14F-4D97-AF65-F5344CB8AC3E}">
        <p14:creationId xmlns:p14="http://schemas.microsoft.com/office/powerpoint/2010/main" val="485899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5BA1869-9880-5834-1542-F401A4700E22}"/>
              </a:ext>
            </a:extLst>
          </p:cNvPr>
          <p:cNvSpPr/>
          <p:nvPr/>
        </p:nvSpPr>
        <p:spPr>
          <a:xfrm>
            <a:off x="2626468" y="2947481"/>
            <a:ext cx="5972783" cy="671208"/>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E5A1E1C3-2EF0-2185-1FC6-28D1E51CB434}"/>
              </a:ext>
            </a:extLst>
          </p:cNvPr>
          <p:cNvSpPr/>
          <p:nvPr/>
        </p:nvSpPr>
        <p:spPr>
          <a:xfrm>
            <a:off x="4815192" y="4523359"/>
            <a:ext cx="2461097" cy="1527243"/>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73C8A550-F158-4E63-2A3A-62A63632B1A1}"/>
              </a:ext>
            </a:extLst>
          </p:cNvPr>
          <p:cNvSpPr txBox="1"/>
          <p:nvPr/>
        </p:nvSpPr>
        <p:spPr>
          <a:xfrm>
            <a:off x="180880" y="863777"/>
            <a:ext cx="8091652" cy="400110"/>
          </a:xfrm>
          <a:prstGeom prst="rect">
            <a:avLst/>
          </a:prstGeom>
          <a:noFill/>
        </p:spPr>
        <p:txBody>
          <a:bodyPr wrap="square">
            <a:spAutoFit/>
          </a:bodyPr>
          <a:lstStyle>
            <a:defPPr marR="0" lvl="0" algn="l" rtl="0">
              <a:lnSpc>
                <a:spcPct val="100000"/>
              </a:lnSpc>
              <a:spcBef>
                <a:spcPts val="0"/>
              </a:spcBef>
              <a:spcAft>
                <a:spcPts val="0"/>
              </a:spcAft>
              <a:defRPr/>
            </a:defPPr>
            <a:lvl1pPr marL="16933">
              <a:spcBef>
                <a:spcPts val="127"/>
              </a:spcBef>
              <a:defRPr sz="2133" b="1" spc="-7">
                <a:solidFill>
                  <a:srgbClr val="203062"/>
                </a:solidFill>
              </a:defRPr>
            </a:lvl1pPr>
          </a:lstStyle>
          <a:p>
            <a:r>
              <a:rPr lang="en-US" sz="2000" dirty="0"/>
              <a:t>Installing and Verifying Data Science Python Packages</a:t>
            </a:r>
            <a:endParaRPr lang="en-IN" sz="2000" dirty="0"/>
          </a:p>
        </p:txBody>
      </p:sp>
      <p:sp>
        <p:nvSpPr>
          <p:cNvPr id="5" name="TextBox 4">
            <a:extLst>
              <a:ext uri="{FF2B5EF4-FFF2-40B4-BE49-F238E27FC236}">
                <a16:creationId xmlns:a16="http://schemas.microsoft.com/office/drawing/2014/main" id="{376060ED-9E1C-FF25-E4E5-A34B7F5A6664}"/>
              </a:ext>
            </a:extLst>
          </p:cNvPr>
          <p:cNvSpPr txBox="1"/>
          <p:nvPr/>
        </p:nvSpPr>
        <p:spPr>
          <a:xfrm>
            <a:off x="206036" y="1347437"/>
            <a:ext cx="10046576" cy="1241622"/>
          </a:xfrm>
          <a:prstGeom prst="rect">
            <a:avLst/>
          </a:prstGeom>
          <a:noFill/>
        </p:spPr>
        <p:txBody>
          <a:bodyPr wrap="square">
            <a:spAutoFit/>
          </a:bodyPr>
          <a:lstStyle/>
          <a:p>
            <a:r>
              <a:rPr lang="en-US" sz="1800" dirty="0"/>
              <a:t>To start with data science in Python, it's essential to install and verify key packages:</a:t>
            </a:r>
          </a:p>
          <a:p>
            <a:endParaRPr lang="en-US" sz="1800" dirty="0"/>
          </a:p>
          <a:p>
            <a:r>
              <a:rPr lang="en-US" sz="1800" b="1" dirty="0"/>
              <a:t>Installation:</a:t>
            </a:r>
            <a:r>
              <a:rPr lang="en-US" sz="1800" dirty="0"/>
              <a:t> Use pip (Python's package installer) to install packages such as </a:t>
            </a:r>
            <a:r>
              <a:rPr lang="en-US" sz="1800" dirty="0" err="1"/>
              <a:t>numpy</a:t>
            </a:r>
            <a:r>
              <a:rPr lang="en-US" sz="1800" dirty="0"/>
              <a:t>, pandas, matplotlib, and scikit-learn:</a:t>
            </a:r>
          </a:p>
        </p:txBody>
      </p:sp>
      <p:sp>
        <p:nvSpPr>
          <p:cNvPr id="7" name="TextBox 6">
            <a:extLst>
              <a:ext uri="{FF2B5EF4-FFF2-40B4-BE49-F238E27FC236}">
                <a16:creationId xmlns:a16="http://schemas.microsoft.com/office/drawing/2014/main" id="{0A18D7A7-EFF3-05F5-9AA9-DDCFE8A39555}"/>
              </a:ext>
            </a:extLst>
          </p:cNvPr>
          <p:cNvSpPr txBox="1"/>
          <p:nvPr/>
        </p:nvSpPr>
        <p:spPr>
          <a:xfrm>
            <a:off x="3041431" y="3060714"/>
            <a:ext cx="6109138" cy="379656"/>
          </a:xfrm>
          <a:prstGeom prst="rect">
            <a:avLst/>
          </a:prstGeom>
          <a:noFill/>
        </p:spPr>
        <p:txBody>
          <a:bodyPr wrap="square">
            <a:spAutoFit/>
          </a:bodyPr>
          <a:lstStyle/>
          <a:p>
            <a:r>
              <a:rPr lang="en-IN" sz="1800" dirty="0"/>
              <a:t>pip install </a:t>
            </a:r>
            <a:r>
              <a:rPr lang="en-IN" sz="1800" dirty="0" err="1"/>
              <a:t>numpy</a:t>
            </a:r>
            <a:r>
              <a:rPr lang="en-IN" sz="1800" dirty="0"/>
              <a:t> pandas matplotlib scikit-learn</a:t>
            </a:r>
          </a:p>
        </p:txBody>
      </p:sp>
      <p:sp>
        <p:nvSpPr>
          <p:cNvPr id="9" name="TextBox 8">
            <a:extLst>
              <a:ext uri="{FF2B5EF4-FFF2-40B4-BE49-F238E27FC236}">
                <a16:creationId xmlns:a16="http://schemas.microsoft.com/office/drawing/2014/main" id="{15341A6B-BB4F-B665-678F-AE3D11F82439}"/>
              </a:ext>
            </a:extLst>
          </p:cNvPr>
          <p:cNvSpPr txBox="1"/>
          <p:nvPr/>
        </p:nvSpPr>
        <p:spPr>
          <a:xfrm>
            <a:off x="188066" y="3918747"/>
            <a:ext cx="9415955" cy="379656"/>
          </a:xfrm>
          <a:prstGeom prst="rect">
            <a:avLst/>
          </a:prstGeom>
          <a:noFill/>
        </p:spPr>
        <p:txBody>
          <a:bodyPr wrap="square">
            <a:spAutoFit/>
          </a:bodyPr>
          <a:lstStyle/>
          <a:p>
            <a:r>
              <a:rPr lang="en-US" sz="1800" b="1" dirty="0"/>
              <a:t>Verification:</a:t>
            </a:r>
            <a:r>
              <a:rPr lang="en-US" sz="1800" dirty="0"/>
              <a:t> Ensure packages are correctly installed by importing them into Python:</a:t>
            </a:r>
            <a:endParaRPr lang="en-IN" sz="1800" dirty="0"/>
          </a:p>
        </p:txBody>
      </p:sp>
      <p:sp>
        <p:nvSpPr>
          <p:cNvPr id="11" name="TextBox 10">
            <a:extLst>
              <a:ext uri="{FF2B5EF4-FFF2-40B4-BE49-F238E27FC236}">
                <a16:creationId xmlns:a16="http://schemas.microsoft.com/office/drawing/2014/main" id="{45D51E7F-04FA-BE3C-72C7-A5FD6B05FE4E}"/>
              </a:ext>
            </a:extLst>
          </p:cNvPr>
          <p:cNvSpPr txBox="1"/>
          <p:nvPr/>
        </p:nvSpPr>
        <p:spPr>
          <a:xfrm>
            <a:off x="5131299" y="4655322"/>
            <a:ext cx="1929403" cy="1241622"/>
          </a:xfrm>
          <a:prstGeom prst="rect">
            <a:avLst/>
          </a:prstGeom>
          <a:noFill/>
        </p:spPr>
        <p:txBody>
          <a:bodyPr wrap="square">
            <a:spAutoFit/>
          </a:bodyPr>
          <a:lstStyle/>
          <a:p>
            <a:r>
              <a:rPr lang="en-IN" sz="1800" dirty="0"/>
              <a:t>import </a:t>
            </a:r>
            <a:r>
              <a:rPr lang="en-IN" sz="1800" dirty="0" err="1"/>
              <a:t>numpy</a:t>
            </a:r>
            <a:endParaRPr lang="en-IN" sz="1800" dirty="0"/>
          </a:p>
          <a:p>
            <a:r>
              <a:rPr lang="en-IN" sz="1800" dirty="0"/>
              <a:t>import pandas</a:t>
            </a:r>
          </a:p>
          <a:p>
            <a:r>
              <a:rPr lang="en-IN" sz="1800" dirty="0"/>
              <a:t>import matplotlib</a:t>
            </a:r>
          </a:p>
          <a:p>
            <a:r>
              <a:rPr lang="en-IN" sz="1800" dirty="0"/>
              <a:t>import </a:t>
            </a:r>
            <a:r>
              <a:rPr lang="en-IN" sz="1800" dirty="0" err="1"/>
              <a:t>sklearn</a:t>
            </a:r>
            <a:endParaRPr lang="en-IN" sz="1800" dirty="0"/>
          </a:p>
        </p:txBody>
      </p:sp>
    </p:spTree>
    <p:extLst>
      <p:ext uri="{BB962C8B-B14F-4D97-AF65-F5344CB8AC3E}">
        <p14:creationId xmlns:p14="http://schemas.microsoft.com/office/powerpoint/2010/main" val="328542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66508" y="895048"/>
            <a:ext cx="7167033" cy="324021"/>
          </a:xfrm>
          <a:prstGeom prst="rect">
            <a:avLst/>
          </a:prstGeom>
        </p:spPr>
        <p:txBody>
          <a:bodyPr vert="horz" wrap="square" lIns="0" tIns="16087" rIns="0" bIns="0" rtlCol="0">
            <a:spAutoFit/>
          </a:bodyPr>
          <a:lstStyle/>
          <a:p>
            <a:pPr marL="16933">
              <a:spcBef>
                <a:spcPts val="127"/>
              </a:spcBef>
            </a:pPr>
            <a:r>
              <a:rPr sz="2000" b="1" spc="-7" dirty="0">
                <a:solidFill>
                  <a:srgbClr val="203062"/>
                </a:solidFill>
              </a:rPr>
              <a:t>Introduction</a:t>
            </a:r>
            <a:endParaRPr sz="2000" dirty="0"/>
          </a:p>
        </p:txBody>
      </p:sp>
      <p:sp>
        <p:nvSpPr>
          <p:cNvPr id="10" name="TextBox 9">
            <a:extLst>
              <a:ext uri="{FF2B5EF4-FFF2-40B4-BE49-F238E27FC236}">
                <a16:creationId xmlns:a16="http://schemas.microsoft.com/office/drawing/2014/main" id="{BE8651C3-3DD2-8F5E-5F4B-34E6E5A9D649}"/>
              </a:ext>
            </a:extLst>
          </p:cNvPr>
          <p:cNvSpPr txBox="1"/>
          <p:nvPr/>
        </p:nvSpPr>
        <p:spPr>
          <a:xfrm>
            <a:off x="192496" y="1336966"/>
            <a:ext cx="4848007" cy="1200329"/>
          </a:xfrm>
          <a:prstGeom prst="rect">
            <a:avLst/>
          </a:prstGeom>
          <a:noFill/>
        </p:spPr>
        <p:txBody>
          <a:bodyPr wrap="square">
            <a:spAutoFit/>
          </a:bodyPr>
          <a:lstStyle/>
          <a:p>
            <a:pPr marR="6773"/>
            <a:r>
              <a:rPr lang="en-US" sz="1800" spc="-7" dirty="0">
                <a:latin typeface="Arial MT"/>
                <a:cs typeface="Arial MT"/>
              </a:rPr>
              <a:t>Exploratory </a:t>
            </a:r>
            <a:r>
              <a:rPr lang="en-US" sz="1800" dirty="0">
                <a:latin typeface="Arial MT"/>
                <a:cs typeface="Arial MT"/>
              </a:rPr>
              <a:t>data </a:t>
            </a:r>
            <a:r>
              <a:rPr lang="en-US" sz="1800" spc="-7" dirty="0">
                <a:latin typeface="Arial MT"/>
                <a:cs typeface="Arial MT"/>
              </a:rPr>
              <a:t>analysis </a:t>
            </a:r>
            <a:r>
              <a:rPr lang="en-US" sz="1800" dirty="0">
                <a:latin typeface="Arial MT"/>
                <a:cs typeface="Arial MT"/>
              </a:rPr>
              <a:t>utilizes graphics and visualization for data </a:t>
            </a:r>
            <a:r>
              <a:rPr lang="en-US" sz="1800" spc="-500" dirty="0">
                <a:latin typeface="Arial MT"/>
                <a:cs typeface="Arial MT"/>
              </a:rPr>
              <a:t> </a:t>
            </a:r>
            <a:r>
              <a:rPr lang="en-US" sz="1800" dirty="0">
                <a:latin typeface="Arial MT"/>
                <a:cs typeface="Arial MT"/>
              </a:rPr>
              <a:t>exploration.</a:t>
            </a:r>
            <a:r>
              <a:rPr lang="en-US" sz="1800" spc="-53" dirty="0">
                <a:latin typeface="Arial MT"/>
                <a:cs typeface="Arial MT"/>
              </a:rPr>
              <a:t> </a:t>
            </a:r>
            <a:r>
              <a:rPr lang="en-US" sz="1800" dirty="0">
                <a:latin typeface="Arial MT"/>
                <a:cs typeface="Arial MT"/>
              </a:rPr>
              <a:t>This</a:t>
            </a:r>
            <a:r>
              <a:rPr lang="en-US" sz="1800" spc="-20" dirty="0">
                <a:latin typeface="Arial MT"/>
                <a:cs typeface="Arial MT"/>
              </a:rPr>
              <a:t> </a:t>
            </a:r>
            <a:r>
              <a:rPr lang="en-US" sz="1800" dirty="0">
                <a:latin typeface="Arial MT"/>
                <a:cs typeface="Arial MT"/>
              </a:rPr>
              <a:t>course</a:t>
            </a:r>
            <a:r>
              <a:rPr lang="en-US" sz="1800" spc="-47" dirty="0">
                <a:latin typeface="Arial MT"/>
                <a:cs typeface="Arial MT"/>
              </a:rPr>
              <a:t> </a:t>
            </a:r>
            <a:r>
              <a:rPr lang="en-US" sz="1800" spc="-7" dirty="0">
                <a:latin typeface="Arial MT"/>
                <a:cs typeface="Arial MT"/>
              </a:rPr>
              <a:t>will </a:t>
            </a:r>
            <a:r>
              <a:rPr lang="en-US" sz="1800" dirty="0">
                <a:latin typeface="Arial MT"/>
                <a:cs typeface="Arial MT"/>
              </a:rPr>
              <a:t>make</a:t>
            </a:r>
            <a:r>
              <a:rPr lang="en-US" sz="1800" spc="-27" dirty="0">
                <a:latin typeface="Arial MT"/>
                <a:cs typeface="Arial MT"/>
              </a:rPr>
              <a:t> </a:t>
            </a:r>
            <a:r>
              <a:rPr lang="en-US" sz="1800" spc="-7" dirty="0">
                <a:latin typeface="Arial MT"/>
                <a:cs typeface="Arial MT"/>
              </a:rPr>
              <a:t>you</a:t>
            </a:r>
            <a:r>
              <a:rPr lang="en-US" sz="1800" dirty="0">
                <a:latin typeface="Arial MT"/>
                <a:cs typeface="Arial MT"/>
              </a:rPr>
              <a:t> understand</a:t>
            </a:r>
            <a:r>
              <a:rPr lang="en-US" sz="1800" spc="-87" dirty="0">
                <a:latin typeface="Arial MT"/>
                <a:cs typeface="Arial MT"/>
              </a:rPr>
              <a:t> </a:t>
            </a:r>
            <a:r>
              <a:rPr lang="en-US" sz="1800" dirty="0">
                <a:latin typeface="Arial MT"/>
                <a:cs typeface="Arial MT"/>
              </a:rPr>
              <a:t>the</a:t>
            </a:r>
            <a:r>
              <a:rPr lang="en-US" sz="1800" spc="-33" dirty="0">
                <a:latin typeface="Arial MT"/>
                <a:cs typeface="Arial MT"/>
              </a:rPr>
              <a:t> </a:t>
            </a:r>
            <a:r>
              <a:rPr lang="en-US" sz="1800" dirty="0">
                <a:latin typeface="Arial MT"/>
                <a:cs typeface="Arial MT"/>
              </a:rPr>
              <a:t>importance</a:t>
            </a:r>
            <a:r>
              <a:rPr lang="en-US" sz="1800" spc="-60" dirty="0">
                <a:latin typeface="Arial MT"/>
                <a:cs typeface="Arial MT"/>
              </a:rPr>
              <a:t> </a:t>
            </a:r>
            <a:r>
              <a:rPr lang="en-US" sz="1800" dirty="0">
                <a:latin typeface="Arial MT"/>
                <a:cs typeface="Arial MT"/>
              </a:rPr>
              <a:t>of </a:t>
            </a:r>
            <a:r>
              <a:rPr lang="en-US" sz="1800" spc="-507" dirty="0">
                <a:latin typeface="Arial MT"/>
                <a:cs typeface="Arial MT"/>
              </a:rPr>
              <a:t> </a:t>
            </a:r>
            <a:r>
              <a:rPr lang="en-US" sz="1800" spc="-7" dirty="0">
                <a:latin typeface="Arial MT"/>
                <a:cs typeface="Arial MT"/>
              </a:rPr>
              <a:t>Exploratory</a:t>
            </a:r>
            <a:r>
              <a:rPr lang="en-US" sz="1800" spc="-33" dirty="0">
                <a:latin typeface="Arial MT"/>
                <a:cs typeface="Arial MT"/>
              </a:rPr>
              <a:t> </a:t>
            </a:r>
            <a:r>
              <a:rPr lang="en-US" sz="1800" dirty="0">
                <a:latin typeface="Arial MT"/>
                <a:cs typeface="Arial MT"/>
              </a:rPr>
              <a:t>data</a:t>
            </a:r>
            <a:r>
              <a:rPr lang="en-US" sz="1800" spc="-40" dirty="0">
                <a:latin typeface="Arial MT"/>
                <a:cs typeface="Arial MT"/>
              </a:rPr>
              <a:t> </a:t>
            </a:r>
            <a:r>
              <a:rPr lang="en-US" sz="1800" spc="-7" dirty="0">
                <a:latin typeface="Arial MT"/>
                <a:cs typeface="Arial MT"/>
              </a:rPr>
              <a:t>analysis</a:t>
            </a:r>
            <a:r>
              <a:rPr lang="en-US" sz="1800" spc="-20" dirty="0">
                <a:latin typeface="Arial MT"/>
                <a:cs typeface="Arial MT"/>
              </a:rPr>
              <a:t> </a:t>
            </a:r>
            <a:r>
              <a:rPr lang="en-US" sz="1800" dirty="0">
                <a:latin typeface="Arial MT"/>
                <a:cs typeface="Arial MT"/>
              </a:rPr>
              <a:t>in</a:t>
            </a:r>
            <a:r>
              <a:rPr lang="en-US" sz="1800" spc="-13" dirty="0">
                <a:latin typeface="Arial MT"/>
                <a:cs typeface="Arial MT"/>
              </a:rPr>
              <a:t> </a:t>
            </a:r>
            <a:r>
              <a:rPr lang="en-US" sz="1800" spc="-7" dirty="0">
                <a:latin typeface="Arial MT"/>
                <a:cs typeface="Arial MT"/>
              </a:rPr>
              <a:t>ML.</a:t>
            </a:r>
            <a:endParaRPr lang="en-US" sz="1800" dirty="0">
              <a:latin typeface="Arial MT"/>
              <a:cs typeface="Arial MT"/>
            </a:endParaRPr>
          </a:p>
        </p:txBody>
      </p:sp>
      <p:pic>
        <p:nvPicPr>
          <p:cNvPr id="6" name="Picture 5" descr="A computer with a magnifying glass and a plant&#10;&#10;Description automatically generated">
            <a:extLst>
              <a:ext uri="{FF2B5EF4-FFF2-40B4-BE49-F238E27FC236}">
                <a16:creationId xmlns:a16="http://schemas.microsoft.com/office/drawing/2014/main" id="{B20E90CB-B3D9-B12C-21DB-8AB68C39A0D2}"/>
              </a:ext>
            </a:extLst>
          </p:cNvPr>
          <p:cNvPicPr>
            <a:picLocks noChangeAspect="1"/>
          </p:cNvPicPr>
          <p:nvPr/>
        </p:nvPicPr>
        <p:blipFill>
          <a:blip r:embed="rId3"/>
          <a:stretch>
            <a:fillRect/>
          </a:stretch>
        </p:blipFill>
        <p:spPr>
          <a:xfrm>
            <a:off x="6090249" y="1580792"/>
            <a:ext cx="5604293" cy="4199626"/>
          </a:xfrm>
          <a:prstGeom prst="rect">
            <a:avLst/>
          </a:prstGeom>
        </p:spPr>
      </p:pic>
      <p:grpSp>
        <p:nvGrpSpPr>
          <p:cNvPr id="8" name="Group 7">
            <a:extLst>
              <a:ext uri="{FF2B5EF4-FFF2-40B4-BE49-F238E27FC236}">
                <a16:creationId xmlns:a16="http://schemas.microsoft.com/office/drawing/2014/main" id="{4CBFBA68-3E98-EC54-DB2B-C290C37A0844}"/>
              </a:ext>
            </a:extLst>
          </p:cNvPr>
          <p:cNvGrpSpPr/>
          <p:nvPr/>
        </p:nvGrpSpPr>
        <p:grpSpPr>
          <a:xfrm>
            <a:off x="0" y="6329680"/>
            <a:ext cx="12192000" cy="356968"/>
            <a:chOff x="0" y="6329680"/>
            <a:chExt cx="12192000" cy="356968"/>
          </a:xfrm>
        </p:grpSpPr>
        <p:cxnSp>
          <p:nvCxnSpPr>
            <p:cNvPr id="11" name="Straight Connector 10">
              <a:extLst>
                <a:ext uri="{FF2B5EF4-FFF2-40B4-BE49-F238E27FC236}">
                  <a16:creationId xmlns:a16="http://schemas.microsoft.com/office/drawing/2014/main" id="{E3775CC9-06FF-430D-B6E6-B9B691D4A89A}"/>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D59942-F796-C5CC-F175-7E6D58453B39}"/>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15" name="TextBox 14">
              <a:extLst>
                <a:ext uri="{FF2B5EF4-FFF2-40B4-BE49-F238E27FC236}">
                  <a16:creationId xmlns:a16="http://schemas.microsoft.com/office/drawing/2014/main" id="{793C0086-1A0A-1644-9817-BFCF1CDCE134}"/>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https://miro.medium.com/v2/resize:fit:720/format:webp/0*cmWRXafuUmoOQrlq.gif</a:t>
              </a:r>
              <a:endParaRPr lang="en-IN" sz="1200" dirty="0">
                <a:solidFill>
                  <a:srgbClr val="0000FF"/>
                </a:solidFill>
                <a:latin typeface="+mn-l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289189" y="887037"/>
            <a:ext cx="4687993" cy="324021"/>
          </a:xfrm>
          <a:prstGeom prst="rect">
            <a:avLst/>
          </a:prstGeom>
        </p:spPr>
        <p:txBody>
          <a:bodyPr vert="horz" wrap="square" lIns="0" tIns="16087" rIns="0" bIns="0" rtlCol="0">
            <a:spAutoFit/>
          </a:bodyPr>
          <a:lstStyle/>
          <a:p>
            <a:pPr marL="27093">
              <a:spcBef>
                <a:spcPts val="127"/>
              </a:spcBef>
            </a:pPr>
            <a:r>
              <a:rPr sz="2000" b="1" spc="-7" dirty="0">
                <a:solidFill>
                  <a:srgbClr val="203062"/>
                </a:solidFill>
              </a:rPr>
              <a:t>What</a:t>
            </a:r>
            <a:r>
              <a:rPr sz="2000" b="1" spc="-13" dirty="0">
                <a:solidFill>
                  <a:srgbClr val="203062"/>
                </a:solidFill>
              </a:rPr>
              <a:t> </a:t>
            </a:r>
            <a:r>
              <a:rPr sz="2000" b="1" spc="-7" dirty="0">
                <a:solidFill>
                  <a:srgbClr val="203062"/>
                </a:solidFill>
              </a:rPr>
              <a:t>is</a:t>
            </a:r>
            <a:r>
              <a:rPr sz="2000" b="1" spc="-40" dirty="0">
                <a:solidFill>
                  <a:srgbClr val="203062"/>
                </a:solidFill>
              </a:rPr>
              <a:t> </a:t>
            </a:r>
            <a:r>
              <a:rPr sz="2000" b="1" spc="-20" dirty="0">
                <a:solidFill>
                  <a:srgbClr val="203062"/>
                </a:solidFill>
              </a:rPr>
              <a:t>EDA?</a:t>
            </a:r>
            <a:endParaRPr sz="2000" dirty="0"/>
          </a:p>
        </p:txBody>
      </p:sp>
      <p:pic>
        <p:nvPicPr>
          <p:cNvPr id="8" name="object 8"/>
          <p:cNvPicPr/>
          <p:nvPr/>
        </p:nvPicPr>
        <p:blipFill>
          <a:blip r:embed="rId3" cstate="print"/>
          <a:stretch>
            <a:fillRect/>
          </a:stretch>
        </p:blipFill>
        <p:spPr>
          <a:xfrm>
            <a:off x="6096000" y="1618465"/>
            <a:ext cx="5810655" cy="2551020"/>
          </a:xfrm>
          <a:prstGeom prst="rect">
            <a:avLst/>
          </a:prstGeom>
        </p:spPr>
      </p:pic>
      <p:sp>
        <p:nvSpPr>
          <p:cNvPr id="13" name="TextBox 12">
            <a:extLst>
              <a:ext uri="{FF2B5EF4-FFF2-40B4-BE49-F238E27FC236}">
                <a16:creationId xmlns:a16="http://schemas.microsoft.com/office/drawing/2014/main" id="{D0E716D3-D9AC-CC60-4CF8-D234D8FF9651}"/>
              </a:ext>
            </a:extLst>
          </p:cNvPr>
          <p:cNvSpPr txBox="1"/>
          <p:nvPr/>
        </p:nvSpPr>
        <p:spPr>
          <a:xfrm>
            <a:off x="207520" y="1342897"/>
            <a:ext cx="5888480" cy="2646878"/>
          </a:xfrm>
          <a:prstGeom prst="rect">
            <a:avLst/>
          </a:prstGeom>
          <a:noFill/>
        </p:spPr>
        <p:txBody>
          <a:bodyPr wrap="square">
            <a:spAutoFit/>
          </a:bodyPr>
          <a:lstStyle/>
          <a:p>
            <a:pPr>
              <a:spcAft>
                <a:spcPts val="800"/>
              </a:spcAft>
              <a:buClr>
                <a:srgbClr val="203062"/>
              </a:buClr>
              <a:tabLst>
                <a:tab pos="325112" algn="l"/>
                <a:tab pos="325959" algn="l"/>
              </a:tabLst>
            </a:pPr>
            <a:r>
              <a:rPr lang="en-US" sz="1800" dirty="0"/>
              <a:t>Technically, The primary motive of EDA is to</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Examine the data distribution</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Handling missing values of the dataset</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Handling the outliers</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Removing duplicate data</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Encoding the categorical variables</a:t>
            </a:r>
          </a:p>
          <a:p>
            <a:pPr marL="246888" indent="-246888">
              <a:spcAft>
                <a:spcPts val="800"/>
              </a:spcAft>
              <a:buClr>
                <a:srgbClr val="203062"/>
              </a:buClr>
              <a:buFont typeface="Arial" panose="020B0604020202020204" pitchFamily="34" charset="0"/>
              <a:buChar char="•"/>
              <a:tabLst>
                <a:tab pos="325112" algn="l"/>
                <a:tab pos="325959" algn="l"/>
              </a:tabLst>
            </a:pPr>
            <a:r>
              <a:rPr lang="en-US" sz="1800" dirty="0"/>
              <a:t>Normalizing and Scaling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title" idx="4294967295"/>
          </p:nvPr>
        </p:nvSpPr>
        <p:spPr>
          <a:xfrm>
            <a:off x="283879" y="891698"/>
            <a:ext cx="2690707" cy="325730"/>
          </a:xfrm>
          <a:prstGeom prst="rect">
            <a:avLst/>
          </a:prstGeom>
        </p:spPr>
        <p:txBody>
          <a:bodyPr vert="horz" wrap="square" lIns="0" tIns="17780" rIns="0" bIns="0" rtlCol="0">
            <a:spAutoFit/>
          </a:bodyPr>
          <a:lstStyle/>
          <a:p>
            <a:pPr marL="16933">
              <a:spcBef>
                <a:spcPts val="140"/>
              </a:spcBef>
            </a:pPr>
            <a:r>
              <a:rPr sz="2000" b="1" dirty="0">
                <a:solidFill>
                  <a:srgbClr val="203062"/>
                </a:solidFill>
                <a:latin typeface="+mj-lt"/>
                <a:cs typeface="Calibri"/>
              </a:rPr>
              <a:t>Importance</a:t>
            </a:r>
            <a:r>
              <a:rPr sz="2000" b="1" spc="-87" dirty="0">
                <a:solidFill>
                  <a:srgbClr val="203062"/>
                </a:solidFill>
                <a:latin typeface="+mj-lt"/>
                <a:cs typeface="Calibri"/>
              </a:rPr>
              <a:t> </a:t>
            </a:r>
            <a:r>
              <a:rPr sz="2000" b="1" dirty="0">
                <a:solidFill>
                  <a:srgbClr val="203062"/>
                </a:solidFill>
                <a:latin typeface="+mj-lt"/>
                <a:cs typeface="Calibri"/>
              </a:rPr>
              <a:t>of</a:t>
            </a:r>
            <a:r>
              <a:rPr sz="2000" b="1" spc="-47" dirty="0">
                <a:solidFill>
                  <a:srgbClr val="203062"/>
                </a:solidFill>
                <a:latin typeface="+mj-lt"/>
                <a:cs typeface="Calibri"/>
              </a:rPr>
              <a:t> </a:t>
            </a:r>
            <a:r>
              <a:rPr sz="2000" b="1" spc="-7" dirty="0">
                <a:solidFill>
                  <a:srgbClr val="203062"/>
                </a:solidFill>
                <a:latin typeface="+mj-lt"/>
                <a:cs typeface="Calibri"/>
              </a:rPr>
              <a:t>EDA</a:t>
            </a:r>
            <a:endParaRPr sz="2000" dirty="0">
              <a:latin typeface="+mj-lt"/>
              <a:cs typeface="Calibri"/>
            </a:endParaRPr>
          </a:p>
        </p:txBody>
      </p:sp>
      <p:pic>
        <p:nvPicPr>
          <p:cNvPr id="12" name="object 12"/>
          <p:cNvPicPr/>
          <p:nvPr/>
        </p:nvPicPr>
        <p:blipFill>
          <a:blip r:embed="rId3" cstate="print"/>
          <a:stretch>
            <a:fillRect/>
          </a:stretch>
        </p:blipFill>
        <p:spPr>
          <a:xfrm>
            <a:off x="1090148" y="1600200"/>
            <a:ext cx="10011704" cy="4109936"/>
          </a:xfrm>
          <a:prstGeom prst="rect">
            <a:avLst/>
          </a:prstGeom>
        </p:spPr>
      </p:pic>
      <p:grpSp>
        <p:nvGrpSpPr>
          <p:cNvPr id="2" name="Group 1">
            <a:extLst>
              <a:ext uri="{FF2B5EF4-FFF2-40B4-BE49-F238E27FC236}">
                <a16:creationId xmlns:a16="http://schemas.microsoft.com/office/drawing/2014/main" id="{3575B983-C189-6205-46B2-575EBA73DBA1}"/>
              </a:ext>
            </a:extLst>
          </p:cNvPr>
          <p:cNvGrpSpPr/>
          <p:nvPr/>
        </p:nvGrpSpPr>
        <p:grpSpPr>
          <a:xfrm>
            <a:off x="0" y="6329680"/>
            <a:ext cx="12192000" cy="356968"/>
            <a:chOff x="0" y="6329680"/>
            <a:chExt cx="12192000" cy="356968"/>
          </a:xfrm>
        </p:grpSpPr>
        <p:cxnSp>
          <p:nvCxnSpPr>
            <p:cNvPr id="3" name="Straight Connector 2">
              <a:extLst>
                <a:ext uri="{FF2B5EF4-FFF2-40B4-BE49-F238E27FC236}">
                  <a16:creationId xmlns:a16="http://schemas.microsoft.com/office/drawing/2014/main" id="{324B1C02-DFE0-EB68-DBF4-F9533E3BF09E}"/>
                </a:ext>
              </a:extLst>
            </p:cNvPr>
            <p:cNvCxnSpPr/>
            <p:nvPr/>
          </p:nvCxnSpPr>
          <p:spPr>
            <a:xfrm>
              <a:off x="0" y="6329680"/>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C1A5196-D69B-14BF-0290-589E4340B87D}"/>
                </a:ext>
              </a:extLst>
            </p:cNvPr>
            <p:cNvSpPr txBox="1"/>
            <p:nvPr/>
          </p:nvSpPr>
          <p:spPr>
            <a:xfrm>
              <a:off x="199809" y="6409649"/>
              <a:ext cx="795871" cy="276999"/>
            </a:xfrm>
            <a:prstGeom prst="rect">
              <a:avLst/>
            </a:prstGeom>
            <a:noFill/>
          </p:spPr>
          <p:txBody>
            <a:bodyPr wrap="square" rtlCol="0">
              <a:spAutoFit/>
            </a:bodyPr>
            <a:lstStyle/>
            <a:p>
              <a:pPr>
                <a:spcAft>
                  <a:spcPts val="800"/>
                </a:spcAft>
              </a:pPr>
              <a:r>
                <a:rPr lang="en-IN" sz="1200" b="1">
                  <a:latin typeface="+mn-lt"/>
                </a:rPr>
                <a:t>Source : </a:t>
              </a:r>
            </a:p>
          </p:txBody>
        </p:sp>
        <p:sp>
          <p:nvSpPr>
            <p:cNvPr id="5" name="TextBox 4">
              <a:extLst>
                <a:ext uri="{FF2B5EF4-FFF2-40B4-BE49-F238E27FC236}">
                  <a16:creationId xmlns:a16="http://schemas.microsoft.com/office/drawing/2014/main" id="{F8E132D3-D019-4197-8619-24266AD20FB1}"/>
                </a:ext>
              </a:extLst>
            </p:cNvPr>
            <p:cNvSpPr txBox="1"/>
            <p:nvPr/>
          </p:nvSpPr>
          <p:spPr>
            <a:xfrm>
              <a:off x="880529" y="6409649"/>
              <a:ext cx="9289383" cy="276999"/>
            </a:xfrm>
            <a:prstGeom prst="rect">
              <a:avLst/>
            </a:prstGeom>
            <a:noFill/>
          </p:spPr>
          <p:txBody>
            <a:bodyPr wrap="square" rtlCol="0">
              <a:spAutoFit/>
            </a:bodyPr>
            <a:lstStyle/>
            <a:p>
              <a:pPr lvl="1">
                <a:spcAft>
                  <a:spcPts val="800"/>
                </a:spcAft>
              </a:pPr>
              <a:r>
                <a:rPr lang="en-IN" sz="1200" dirty="0">
                  <a:solidFill>
                    <a:srgbClr val="0000FF"/>
                  </a:solidFill>
                  <a:latin typeface="+mn-lt"/>
                  <a:hlinkClick r:id="rId4">
                    <a:extLst>
                      <a:ext uri="{A12FA001-AC4F-418D-AE19-62706E023703}">
                        <ahyp:hlinkClr xmlns:ahyp="http://schemas.microsoft.com/office/drawing/2018/hyperlinkcolor" val="tx"/>
                      </a:ext>
                    </a:extLst>
                  </a:hlinkClick>
                </a:rPr>
                <a:t>https://www.interviewbit.com/blog/applications-of-big-data/</a:t>
              </a:r>
              <a:endParaRPr lang="en-IN" sz="1200" dirty="0">
                <a:solidFill>
                  <a:srgbClr val="0000FF"/>
                </a:solidFill>
                <a:latin typeface="+mn-lt"/>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5732</TotalTime>
  <Words>7319</Words>
  <Application>Microsoft Office PowerPoint</Application>
  <PresentationFormat>Widescreen</PresentationFormat>
  <Paragraphs>594</Paragraphs>
  <Slides>44</Slides>
  <Notes>42</Notes>
  <HiddenSlides>0</HiddenSlides>
  <MMClips>1</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Importance of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Vikrant Nath Nagar</cp:lastModifiedBy>
  <cp:revision>916</cp:revision>
  <dcterms:modified xsi:type="dcterms:W3CDTF">2025-02-27T02:35:43Z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